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8" r:id="rId6"/>
    <p:sldId id="261" r:id="rId7"/>
    <p:sldId id="262" r:id="rId8"/>
    <p:sldId id="267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6699"/>
    <a:srgbClr val="3333FF"/>
    <a:srgbClr val="FFFF00"/>
    <a:srgbClr val="66FF33"/>
    <a:srgbClr val="0000FF"/>
    <a:srgbClr val="CCFF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163" y="7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28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F5310B52-C5D0-43F9-816A-E02C6F8714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184EC19-2F18-49B1-ABCE-E35BA527E4F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="" xmlns:a16="http://schemas.microsoft.com/office/drawing/2014/main" id="{35FAC6E7-1603-4711-8F8D-3AA71AA9689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="" xmlns:a16="http://schemas.microsoft.com/office/drawing/2014/main" id="{B0B8B7CC-0096-4905-84CB-663E72F9900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="" xmlns:a16="http://schemas.microsoft.com/office/drawing/2014/main" id="{354EA524-9233-4B93-8BC5-09EF2B7D4D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A697CB5-0DB1-4CB4-921E-4B26E5A6FE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0110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fld id="{A583B94D-BB29-489A-9F00-85EB987C90BF}" type="slidenum">
              <a:rPr lang="en-US" altLang="en-US" sz="1200" smtClean="0">
                <a:latin typeface="Arial" panose="020B0604020202020204" pitchFamily="34" charset="0"/>
              </a:rPr>
              <a:pPr/>
              <a:t>1</a:t>
            </a:fld>
            <a:endParaRPr lang="en-US" altLang="en-US" sz="1200" smtClean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6913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30B0B-C7E7-41A7-80F5-8FE9B5CC193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70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9C1D3-21A8-468C-8EB1-863448D5987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037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38D18-BA97-466C-90ED-4084D32AE8F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4676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FAB629-C527-47DF-A72B-A74107BF763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891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DA305-97E9-4232-B1F1-3FE976816AB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5297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605E3B-62DB-4D96-9E3B-CBE0882E245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93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4091FD-1B70-4EE6-A770-E7D7E3DF727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44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58E76F-63A6-4E2B-8DE8-84707A848EF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1818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B411C-0DEE-4C6F-AB17-751EBFBEDD8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782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CB3452-7185-4BC0-ACE6-BDC67AFEA51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2840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2CD9B-E421-425C-A354-9234D0C0259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988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BGGAĐT</a:t>
            </a: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 smtClean="0"/>
              <a:t>NGỌC ANH -THCS KIỀU PHÚ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17262E-9545-425F-B009-0E56E44614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055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image" Target="../media/image3.jpe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0ACBB1AC-C5C9-4808-9B8A-D7BBA5ADDB3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52601" y="355600"/>
            <a:ext cx="4962525" cy="11430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altLang="en-US" sz="4000" dirty="0" err="1">
                <a:solidFill>
                  <a:srgbClr val="47FF0D"/>
                </a:solidFill>
                <a:latin typeface="+mn-lt"/>
              </a:rPr>
              <a:t>Nhắc</a:t>
            </a:r>
            <a:r>
              <a:rPr lang="en-US" altLang="en-US" sz="4000" dirty="0">
                <a:solidFill>
                  <a:srgbClr val="47FF0D"/>
                </a:solidFill>
                <a:latin typeface="+mn-lt"/>
              </a:rPr>
              <a:t> </a:t>
            </a:r>
            <a:r>
              <a:rPr lang="en-US" altLang="en-US" sz="4000" dirty="0" err="1">
                <a:solidFill>
                  <a:srgbClr val="47FF0D"/>
                </a:solidFill>
                <a:latin typeface="+mn-lt"/>
              </a:rPr>
              <a:t>lại</a:t>
            </a:r>
            <a:r>
              <a:rPr lang="en-US" altLang="en-US" sz="4000" dirty="0">
                <a:solidFill>
                  <a:srgbClr val="47FF0D"/>
                </a:solidFill>
                <a:latin typeface="+mn-lt"/>
              </a:rPr>
              <a:t> </a:t>
            </a:r>
            <a:r>
              <a:rPr lang="en-US" altLang="en-US" sz="4000" dirty="0" err="1">
                <a:solidFill>
                  <a:srgbClr val="47FF0D"/>
                </a:solidFill>
                <a:latin typeface="+mn-lt"/>
              </a:rPr>
              <a:t>kiến</a:t>
            </a:r>
            <a:r>
              <a:rPr lang="en-US" altLang="en-US" sz="4000" dirty="0">
                <a:solidFill>
                  <a:srgbClr val="47FF0D"/>
                </a:solidFill>
                <a:latin typeface="+mn-lt"/>
              </a:rPr>
              <a:t> </a:t>
            </a:r>
            <a:r>
              <a:rPr lang="en-US" altLang="en-US" sz="4000" dirty="0" err="1">
                <a:solidFill>
                  <a:srgbClr val="47FF0D"/>
                </a:solidFill>
                <a:latin typeface="+mn-lt"/>
              </a:rPr>
              <a:t>thức</a:t>
            </a:r>
            <a:r>
              <a:rPr lang="en-US" altLang="en-US" sz="4000" dirty="0">
                <a:solidFill>
                  <a:srgbClr val="47FF0D"/>
                </a:solidFill>
                <a:latin typeface="+mn-lt"/>
              </a:rPr>
              <a:t> </a:t>
            </a:r>
            <a:r>
              <a:rPr lang="en-US" altLang="en-US" sz="4000" dirty="0" err="1">
                <a:solidFill>
                  <a:srgbClr val="47FF0D"/>
                </a:solidFill>
                <a:latin typeface="+mn-lt"/>
              </a:rPr>
              <a:t>cũ</a:t>
            </a:r>
            <a:endParaRPr lang="en-US" altLang="en-US" sz="4000" dirty="0">
              <a:solidFill>
                <a:srgbClr val="47FF0D"/>
              </a:solidFill>
              <a:latin typeface="+mn-lt"/>
            </a:endParaRPr>
          </a:p>
        </p:txBody>
      </p:sp>
      <p:sp>
        <p:nvSpPr>
          <p:cNvPr id="7" name="Rectangle 25">
            <a:extLst>
              <a:ext uri="{FF2B5EF4-FFF2-40B4-BE49-F238E27FC236}">
                <a16:creationId xmlns="" xmlns:a16="http://schemas.microsoft.com/office/drawing/2014/main" id="{6A019AC6-398D-439E-8A5F-0FC9D42158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96C95-73DC-45B5-8A24-DA75AE385F78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AF6B250-FCE8-479E-A8E8-600072BDC475}"/>
              </a:ext>
            </a:extLst>
          </p:cNvPr>
          <p:cNvSpPr/>
          <p:nvPr/>
        </p:nvSpPr>
        <p:spPr>
          <a:xfrm>
            <a:off x="1617663" y="1681164"/>
            <a:ext cx="8439150" cy="1322387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1.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Khi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nào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thì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điểm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O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được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gọi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là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trung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điểm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của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đoạn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thẳng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AB?</a:t>
            </a:r>
            <a:endParaRPr lang="en-US" sz="4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4AAA7ADB-440B-4EC5-94B8-1A9742207CED}"/>
              </a:ext>
            </a:extLst>
          </p:cNvPr>
          <p:cNvSpPr/>
          <p:nvPr/>
        </p:nvSpPr>
        <p:spPr>
          <a:xfrm>
            <a:off x="1579564" y="3429001"/>
            <a:ext cx="9032875" cy="1323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2.Hãy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nêu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cách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xác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định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trung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điểm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O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của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</a:p>
          <a:p>
            <a:pPr>
              <a:defRPr/>
            </a:pP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đoạn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</a:t>
            </a:r>
            <a:r>
              <a:rPr lang="en-US" sz="400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thẳng</a:t>
            </a:r>
            <a:r>
              <a:rPr lang="en-US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 AB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2" grpId="0" animBg="1"/>
      <p:bldP spid="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>
            <a:extLst>
              <a:ext uri="{FF2B5EF4-FFF2-40B4-BE49-F238E27FC236}">
                <a16:creationId xmlns="" xmlns:a16="http://schemas.microsoft.com/office/drawing/2014/main" id="{C09FF99D-14A6-41A9-9A2A-CA527718E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4B2D2-C1E2-4596-A82A-DD100B622D55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6628" name="Text Box 4">
            <a:extLst>
              <a:ext uri="{FF2B5EF4-FFF2-40B4-BE49-F238E27FC236}">
                <a16:creationId xmlns="" xmlns:a16="http://schemas.microsoft.com/office/drawing/2014/main" id="{D2A4ACA4-4066-42EB-83BD-135F0E9BA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53" y="154066"/>
            <a:ext cx="956478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altLang="en-US" b="1" u="sng" dirty="0">
                <a:solidFill>
                  <a:srgbClr val="3333FF"/>
                </a:solidFill>
              </a:rPr>
              <a:t>*Bµi 3</a:t>
            </a:r>
            <a:r>
              <a:rPr lang="en-US" altLang="en-US" b="1" dirty="0">
                <a:solidFill>
                  <a:srgbClr val="3333FF"/>
                </a:solidFill>
              </a:rPr>
              <a:t> </a:t>
            </a:r>
            <a:r>
              <a:rPr lang="en-US" altLang="en-US" dirty="0"/>
              <a:t>: Cho h</a:t>
            </a:r>
            <a:r>
              <a:rPr lang="en-US" altLang="en-US" dirty="0">
                <a:latin typeface="+mn-lt"/>
              </a:rPr>
              <a:t>ình bình hành ABCD, gọi E đối xứng với D </a:t>
            </a:r>
            <a:r>
              <a:rPr lang="en-US" altLang="en-US" dirty="0" smtClean="0">
                <a:latin typeface="+mn-lt"/>
              </a:rPr>
              <a:t>qua </a:t>
            </a:r>
            <a:r>
              <a:rPr lang="en-US" altLang="en-US" dirty="0">
                <a:latin typeface="+mn-lt"/>
              </a:rPr>
              <a:t>A, F đối xứng với D qua C. Chứng minh E và F đối </a:t>
            </a:r>
            <a:r>
              <a:rPr lang="en-US" altLang="en-US" dirty="0" smtClean="0">
                <a:latin typeface="+mn-lt"/>
              </a:rPr>
              <a:t>xứng</a:t>
            </a:r>
            <a:r>
              <a:rPr lang="en-US" altLang="en-US" dirty="0">
                <a:latin typeface="+mn-lt"/>
              </a:rPr>
              <a:t> </a:t>
            </a:r>
            <a:r>
              <a:rPr lang="en-US" altLang="en-US" dirty="0" smtClean="0">
                <a:latin typeface="+mn-lt"/>
              </a:rPr>
              <a:t>nhau </a:t>
            </a:r>
            <a:r>
              <a:rPr lang="en-US" altLang="en-US" dirty="0">
                <a:latin typeface="+mn-lt"/>
              </a:rPr>
              <a:t>qua B.</a:t>
            </a:r>
            <a:endParaRPr lang="en-US" altLang="en-US" dirty="0"/>
          </a:p>
        </p:txBody>
      </p:sp>
      <p:sp>
        <p:nvSpPr>
          <p:cNvPr id="66" name="Line 3">
            <a:extLst>
              <a:ext uri="{FF2B5EF4-FFF2-40B4-BE49-F238E27FC236}">
                <a16:creationId xmlns="" xmlns:a16="http://schemas.microsoft.com/office/drawing/2014/main" id="{90FEC223-F808-4045-AA3B-9A3FC7304D4B}"/>
              </a:ext>
            </a:extLst>
          </p:cNvPr>
          <p:cNvSpPr>
            <a:spLocks noChangeShapeType="1"/>
          </p:cNvSpPr>
          <p:nvPr/>
        </p:nvSpPr>
        <p:spPr bwMode="auto">
          <a:xfrm>
            <a:off x="3596834" y="3309938"/>
            <a:ext cx="1295400" cy="1219200"/>
          </a:xfrm>
          <a:prstGeom prst="line">
            <a:avLst/>
          </a:prstGeom>
          <a:noFill/>
          <a:ln w="57150">
            <a:solidFill>
              <a:srgbClr val="FF66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7" name="Group 4"/>
          <p:cNvGrpSpPr>
            <a:grpSpLocks/>
          </p:cNvGrpSpPr>
          <p:nvPr/>
        </p:nvGrpSpPr>
        <p:grpSpPr bwMode="auto">
          <a:xfrm>
            <a:off x="1339450" y="1532325"/>
            <a:ext cx="1752600" cy="2438400"/>
            <a:chOff x="384" y="864"/>
            <a:chExt cx="1104" cy="1536"/>
          </a:xfrm>
        </p:grpSpPr>
        <p:sp>
          <p:nvSpPr>
            <p:cNvPr id="68" name="Line 5">
              <a:extLst>
                <a:ext uri="{FF2B5EF4-FFF2-40B4-BE49-F238E27FC236}">
                  <a16:creationId xmlns="" xmlns:a16="http://schemas.microsoft.com/office/drawing/2014/main" id="{17768771-702A-45F8-AA3E-8580D2A4C6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4" y="2352"/>
              <a:ext cx="96" cy="4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4371" name="Group 6"/>
            <p:cNvGrpSpPr>
              <a:grpSpLocks/>
            </p:cNvGrpSpPr>
            <p:nvPr/>
          </p:nvGrpSpPr>
          <p:grpSpPr bwMode="auto">
            <a:xfrm>
              <a:off x="624" y="864"/>
              <a:ext cx="864" cy="1104"/>
              <a:chOff x="624" y="1248"/>
              <a:chExt cx="864" cy="1104"/>
            </a:xfrm>
          </p:grpSpPr>
          <p:sp>
            <p:nvSpPr>
              <p:cNvPr id="70" name="Line 7">
                <a:extLst>
                  <a:ext uri="{FF2B5EF4-FFF2-40B4-BE49-F238E27FC236}">
                    <a16:creationId xmlns="" xmlns:a16="http://schemas.microsoft.com/office/drawing/2014/main" id="{846A7CD3-C039-45E2-A4BF-F523892113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24" y="1584"/>
                <a:ext cx="384" cy="768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1" name="Text Box 8">
                <a:extLst>
                  <a:ext uri="{FF2B5EF4-FFF2-40B4-BE49-F238E27FC236}">
                    <a16:creationId xmlns="" xmlns:a16="http://schemas.microsoft.com/office/drawing/2014/main" id="{0207DF55-F56C-4F20-A2FC-14872FDB5B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2" y="1248"/>
                <a:ext cx="576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4400" b="1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.</a:t>
                </a:r>
                <a:endParaRPr lang="en-US" altLang="en-US" sz="44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sp>
            <p:nvSpPr>
              <p:cNvPr id="72" name="Line 9">
                <a:extLst>
                  <a:ext uri="{FF2B5EF4-FFF2-40B4-BE49-F238E27FC236}">
                    <a16:creationId xmlns="" xmlns:a16="http://schemas.microsoft.com/office/drawing/2014/main" id="{84924BFC-951D-4CD7-9DDE-64792E5A7E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" y="1920"/>
                <a:ext cx="96" cy="48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3" name="Text Box 10">
                <a:extLst>
                  <a:ext uri="{FF2B5EF4-FFF2-40B4-BE49-F238E27FC236}">
                    <a16:creationId xmlns="" xmlns:a16="http://schemas.microsoft.com/office/drawing/2014/main" id="{D04A5C95-A719-45F7-B586-1D143AFC99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4" y="1296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2400" b="1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E</a:t>
                </a:r>
                <a:endParaRPr lang="en-US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grpSp>
        <p:nvGrpSpPr>
          <p:cNvPr id="74" name="Group 11"/>
          <p:cNvGrpSpPr>
            <a:grpSpLocks/>
          </p:cNvGrpSpPr>
          <p:nvPr/>
        </p:nvGrpSpPr>
        <p:grpSpPr bwMode="auto">
          <a:xfrm>
            <a:off x="777434" y="2919413"/>
            <a:ext cx="3733800" cy="1981200"/>
            <a:chOff x="48" y="2112"/>
            <a:chExt cx="2352" cy="1248"/>
          </a:xfrm>
        </p:grpSpPr>
        <p:sp>
          <p:nvSpPr>
            <p:cNvPr id="75" name="AutoShape 12">
              <a:extLst>
                <a:ext uri="{FF2B5EF4-FFF2-40B4-BE49-F238E27FC236}">
                  <a16:creationId xmlns="" xmlns:a16="http://schemas.microsoft.com/office/drawing/2014/main" id="{71DDB0C2-BD60-407A-B25C-DB664BE77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2352"/>
              <a:ext cx="1584" cy="768"/>
            </a:xfrm>
            <a:prstGeom prst="parallelogram">
              <a:avLst>
                <a:gd name="adj" fmla="val 51563"/>
              </a:avLst>
            </a:prstGeom>
            <a:noFill/>
            <a:ln w="38100">
              <a:solidFill>
                <a:schemeClr val="accent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1" hangingPunct="1">
                <a:defRPr/>
              </a:pPr>
              <a:endPara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6" name="Text Box 13">
              <a:extLst>
                <a:ext uri="{FF2B5EF4-FFF2-40B4-BE49-F238E27FC236}">
                  <a16:creationId xmlns="" xmlns:a16="http://schemas.microsoft.com/office/drawing/2014/main" id="{AB68F016-EA11-47DB-A475-E7E6DA4F3A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160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7" name="Text Box 14">
              <a:extLst>
                <a:ext uri="{FF2B5EF4-FFF2-40B4-BE49-F238E27FC236}">
                  <a16:creationId xmlns="" xmlns:a16="http://schemas.microsoft.com/office/drawing/2014/main" id="{AC8CA8E0-4050-462D-8B57-7FB24E4765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07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8" name="Text Box 15">
              <a:extLst>
                <a:ext uri="{FF2B5EF4-FFF2-40B4-BE49-F238E27FC236}">
                  <a16:creationId xmlns="" xmlns:a16="http://schemas.microsoft.com/office/drawing/2014/main" id="{25241D94-DD31-4CAA-A8B0-96BBEAA722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2112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B</a:t>
              </a:r>
              <a:endPara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9" name="Text Box 16">
              <a:extLst>
                <a:ext uri="{FF2B5EF4-FFF2-40B4-BE49-F238E27FC236}">
                  <a16:creationId xmlns="" xmlns:a16="http://schemas.microsoft.com/office/drawing/2014/main" id="{BB41038D-233F-4A45-A681-0EF5E0174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" y="3024"/>
              <a:ext cx="5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FFFF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pt-BR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en-US" alt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80" name="Group 17"/>
          <p:cNvGrpSpPr>
            <a:grpSpLocks/>
          </p:cNvGrpSpPr>
          <p:nvPr/>
        </p:nvGrpSpPr>
        <p:grpSpPr bwMode="auto">
          <a:xfrm>
            <a:off x="1827390" y="3986105"/>
            <a:ext cx="3962400" cy="914400"/>
            <a:chOff x="720" y="2400"/>
            <a:chExt cx="2496" cy="576"/>
          </a:xfrm>
        </p:grpSpPr>
        <p:grpSp>
          <p:nvGrpSpPr>
            <p:cNvPr id="14355" name="Group 18"/>
            <p:cNvGrpSpPr>
              <a:grpSpLocks/>
            </p:cNvGrpSpPr>
            <p:nvPr/>
          </p:nvGrpSpPr>
          <p:grpSpPr bwMode="auto">
            <a:xfrm>
              <a:off x="720" y="2688"/>
              <a:ext cx="48" cy="96"/>
              <a:chOff x="720" y="3216"/>
              <a:chExt cx="48" cy="96"/>
            </a:xfrm>
          </p:grpSpPr>
          <p:sp>
            <p:nvSpPr>
              <p:cNvPr id="89" name="Line 19">
                <a:extLst>
                  <a:ext uri="{FF2B5EF4-FFF2-40B4-BE49-F238E27FC236}">
                    <a16:creationId xmlns="" xmlns:a16="http://schemas.microsoft.com/office/drawing/2014/main" id="{66F173F4-E7B8-406B-9DF2-7A511F6169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3216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0" name="Line 20">
                <a:extLst>
                  <a:ext uri="{FF2B5EF4-FFF2-40B4-BE49-F238E27FC236}">
                    <a16:creationId xmlns="" xmlns:a16="http://schemas.microsoft.com/office/drawing/2014/main" id="{C930E632-4039-407A-B522-494FF6D102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68" y="3216"/>
                <a:ext cx="0" cy="96"/>
              </a:xfrm>
              <a:prstGeom prst="line">
                <a:avLst/>
              </a:prstGeom>
              <a:noFill/>
              <a:ln w="38100">
                <a:solidFill>
                  <a:srgbClr val="FF00FF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4356" name="Group 21"/>
            <p:cNvGrpSpPr>
              <a:grpSpLocks/>
            </p:cNvGrpSpPr>
            <p:nvPr/>
          </p:nvGrpSpPr>
          <p:grpSpPr bwMode="auto">
            <a:xfrm>
              <a:off x="1440" y="2400"/>
              <a:ext cx="1776" cy="576"/>
              <a:chOff x="1440" y="2784"/>
              <a:chExt cx="1776" cy="576"/>
            </a:xfrm>
          </p:grpSpPr>
          <p:sp>
            <p:nvSpPr>
              <p:cNvPr id="83" name="Line 22">
                <a:extLst>
                  <a:ext uri="{FF2B5EF4-FFF2-40B4-BE49-F238E27FC236}">
                    <a16:creationId xmlns="" xmlns:a16="http://schemas.microsoft.com/office/drawing/2014/main" id="{FDD18593-0CF3-4F3C-8255-0C2268FDB0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120"/>
                <a:ext cx="1200" cy="0"/>
              </a:xfrm>
              <a:prstGeom prst="line">
                <a:avLst/>
              </a:prstGeom>
              <a:noFill/>
              <a:ln w="381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n-US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84" name="Text Box 23">
                <a:extLst>
                  <a:ext uri="{FF2B5EF4-FFF2-40B4-BE49-F238E27FC236}">
                    <a16:creationId xmlns="" xmlns:a16="http://schemas.microsoft.com/office/drawing/2014/main" id="{8958E5B0-7042-4450-86D2-C93B0325111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4" y="2784"/>
                <a:ext cx="576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4400" b="1">
                    <a:solidFill>
                      <a:srgbClr val="FFFF99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.</a:t>
                </a:r>
                <a:endParaRPr lang="en-US" altLang="en-US" sz="4400" b="1">
                  <a:solidFill>
                    <a:srgbClr val="FFFF99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  <p:grpSp>
            <p:nvGrpSpPr>
              <p:cNvPr id="14359" name="Group 24"/>
              <p:cNvGrpSpPr>
                <a:grpSpLocks/>
              </p:cNvGrpSpPr>
              <p:nvPr/>
            </p:nvGrpSpPr>
            <p:grpSpPr bwMode="auto">
              <a:xfrm>
                <a:off x="1920" y="3072"/>
                <a:ext cx="48" cy="96"/>
                <a:chOff x="720" y="3216"/>
                <a:chExt cx="48" cy="96"/>
              </a:xfrm>
            </p:grpSpPr>
            <p:sp>
              <p:nvSpPr>
                <p:cNvPr id="87" name="Line 25">
                  <a:extLst>
                    <a:ext uri="{FF2B5EF4-FFF2-40B4-BE49-F238E27FC236}">
                      <a16:creationId xmlns="" xmlns:a16="http://schemas.microsoft.com/office/drawing/2014/main" id="{82F2794E-D163-4096-ADA8-35FCCB54ACF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20" y="321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  <p:sp>
              <p:nvSpPr>
                <p:cNvPr id="88" name="Line 26">
                  <a:extLst>
                    <a:ext uri="{FF2B5EF4-FFF2-40B4-BE49-F238E27FC236}">
                      <a16:creationId xmlns="" xmlns:a16="http://schemas.microsoft.com/office/drawing/2014/main" id="{533BF2F0-A539-4915-BF49-96389043F91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768" y="3216"/>
                  <a:ext cx="0" cy="96"/>
                </a:xfrm>
                <a:prstGeom prst="line">
                  <a:avLst/>
                </a:prstGeom>
                <a:noFill/>
                <a:ln w="38100">
                  <a:solidFill>
                    <a:srgbClr val="FF00FF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1" hangingPunct="1">
                    <a:defRPr/>
                  </a:pPr>
                  <a:endParaRPr lang="en-US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endParaRPr>
                </a:p>
              </p:txBody>
            </p:sp>
          </p:grpSp>
          <p:sp>
            <p:nvSpPr>
              <p:cNvPr id="86" name="Text Box 27">
                <a:extLst>
                  <a:ext uri="{FF2B5EF4-FFF2-40B4-BE49-F238E27FC236}">
                    <a16:creationId xmlns="" xmlns:a16="http://schemas.microsoft.com/office/drawing/2014/main" id="{27D4BAAF-B50C-4C31-97B0-3F5BCCE403C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40" y="3072"/>
                <a:ext cx="576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38100">
                    <a:solidFill>
                      <a:srgbClr val="FFFF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pt-BR" altLang="en-US" sz="2400" b="1" dirty="0">
                    <a:effectLst>
                      <a:outerShdw blurRad="38100" dist="38100" dir="2700000" algn="tl">
                        <a:srgbClr val="000000"/>
                      </a:outerShdw>
                    </a:effectLst>
                  </a:rPr>
                  <a:t>F</a:t>
                </a:r>
                <a:endParaRPr lang="en-US" altLang="en-US" sz="2400" b="1" dirty="0">
                  <a:effectLst>
                    <a:outerShdw blurRad="38100" dist="38100" dir="2700000" algn="tl">
                      <a:srgbClr val="000000"/>
                    </a:outerShdw>
                  </a:effectLst>
                </a:endParaRPr>
              </a:p>
            </p:txBody>
          </p:sp>
        </p:grpSp>
      </p:grpSp>
      <p:sp>
        <p:nvSpPr>
          <p:cNvPr id="91" name="Line 48">
            <a:extLst>
              <a:ext uri="{FF2B5EF4-FFF2-40B4-BE49-F238E27FC236}">
                <a16:creationId xmlns="" xmlns:a16="http://schemas.microsoft.com/office/drawing/2014/main" id="{839A4992-DDE9-4A9C-9B8D-4242EEB9D3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0959" y="2100263"/>
            <a:ext cx="1295400" cy="1219200"/>
          </a:xfrm>
          <a:prstGeom prst="line">
            <a:avLst/>
          </a:prstGeom>
          <a:noFill/>
          <a:ln w="57150">
            <a:solidFill>
              <a:srgbClr val="FF6699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7FD0E44B-E359-4188-AF63-1904219EBEA8}"/>
              </a:ext>
            </a:extLst>
          </p:cNvPr>
          <p:cNvCxnSpPr>
            <a:endCxn id="83" idx="0"/>
          </p:cNvCxnSpPr>
          <p:nvPr/>
        </p:nvCxnSpPr>
        <p:spPr bwMode="auto">
          <a:xfrm>
            <a:off x="1720450" y="3300413"/>
            <a:ext cx="1249940" cy="1219092"/>
          </a:xfrm>
          <a:prstGeom prst="line">
            <a:avLst/>
          </a:prstGeom>
          <a:ln w="25400">
            <a:solidFill>
              <a:srgbClr val="FF6699"/>
            </a:soli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0" name="Text Box 38">
            <a:extLst>
              <a:ext uri="{FF2B5EF4-FFF2-40B4-BE49-F238E27FC236}">
                <a16:creationId xmlns="" xmlns:a16="http://schemas.microsoft.com/office/drawing/2014/main" id="{A6D2EAB9-495C-46C5-8156-51B897D16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19" y="1330326"/>
            <a:ext cx="373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Tø gi¸c ACBE cã:</a:t>
            </a:r>
            <a:endParaRPr lang="en-US" alt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1" name="Text Box 40">
            <a:extLst>
              <a:ext uri="{FF2B5EF4-FFF2-40B4-BE49-F238E27FC236}">
                <a16:creationId xmlns="" xmlns:a16="http://schemas.microsoft.com/office/drawing/2014/main" id="{38FD0997-044A-47DC-8985-B3A47A876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19" y="1831270"/>
            <a:ext cx="419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AE // BC (v× AD // BC)</a:t>
            </a:r>
            <a:endParaRPr lang="en-US" alt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2" name="Text Box 41">
            <a:extLst>
              <a:ext uri="{FF2B5EF4-FFF2-40B4-BE49-F238E27FC236}">
                <a16:creationId xmlns="" xmlns:a16="http://schemas.microsoft.com/office/drawing/2014/main" id="{73C81989-DFE9-4977-B751-D464DF98D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331246"/>
            <a:ext cx="5105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AE = BC (cïng b»ng AD)</a:t>
            </a:r>
            <a:endParaRPr lang="en-US" altLang="en-US" sz="32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" name="Text Box 42">
            <a:extLst>
              <a:ext uri="{FF2B5EF4-FFF2-40B4-BE49-F238E27FC236}">
                <a16:creationId xmlns="" xmlns:a16="http://schemas.microsoft.com/office/drawing/2014/main" id="{898F96AD-58F5-418A-9B0F-C91E43EC5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2782888"/>
            <a:ext cx="60043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=&gt;ACBE </a:t>
            </a:r>
            <a:r>
              <a:rPr lang="en-US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lµ h×nh b×nh hµnh</a:t>
            </a:r>
          </a:p>
        </p:txBody>
      </p:sp>
      <p:sp>
        <p:nvSpPr>
          <p:cNvPr id="124" name="Text Box 43">
            <a:extLst>
              <a:ext uri="{FF2B5EF4-FFF2-40B4-BE49-F238E27FC236}">
                <a16:creationId xmlns="" xmlns:a16="http://schemas.microsoft.com/office/drawing/2014/main" id="{C3DC05A7-8D5F-4E00-9628-52A2B6D504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6350" y="3284628"/>
            <a:ext cx="63071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=&gt; </a:t>
            </a:r>
            <a:r>
              <a:rPr lang="en-US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AC // BE vµ AC = BE   (1)</a:t>
            </a:r>
          </a:p>
        </p:txBody>
      </p:sp>
      <p:sp>
        <p:nvSpPr>
          <p:cNvPr id="126" name="Text Box 45">
            <a:extLst>
              <a:ext uri="{FF2B5EF4-FFF2-40B4-BE49-F238E27FC236}">
                <a16:creationId xmlns="" xmlns:a16="http://schemas.microsoft.com/office/drawing/2014/main" id="{8C47C659-5E91-4579-BC30-496CCB1B2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319" y="3890159"/>
            <a:ext cx="65947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en-US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Tương tự:AC </a:t>
            </a:r>
            <a:r>
              <a:rPr lang="en-US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// BF vµ AC = BF (2)</a:t>
            </a:r>
          </a:p>
        </p:txBody>
      </p:sp>
      <p:sp>
        <p:nvSpPr>
          <p:cNvPr id="129" name="Text Box 46">
            <a:extLst>
              <a:ext uri="{FF2B5EF4-FFF2-40B4-BE49-F238E27FC236}">
                <a16:creationId xmlns="" xmlns:a16="http://schemas.microsoft.com/office/drawing/2014/main" id="{E4B0CB3A-7C06-46EE-BEE7-0F20D75AC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710" y="4885038"/>
            <a:ext cx="10092248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pt-BR" alt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Tõ (1) vµ (2) </a:t>
            </a:r>
            <a:r>
              <a:rPr lang="pt-BR" altLang="en-US" sz="3000" b="1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=&gt;E</a:t>
            </a:r>
            <a:r>
              <a:rPr lang="pt-BR" alt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, B, F </a:t>
            </a:r>
            <a:r>
              <a:rPr lang="pt-BR" altLang="en-US" sz="3000" b="1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th¼ng hµng(</a:t>
            </a:r>
            <a:r>
              <a:rPr lang="pt-BR" altLang="en-US" sz="3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anose="05050102010706020507" pitchFamily="18" charset="2"/>
              </a:rPr>
              <a:t>tiên </a:t>
            </a:r>
            <a:r>
              <a:rPr lang="pt-BR" alt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Symbol" panose="05050102010706020507" pitchFamily="18" charset="2"/>
              </a:rPr>
              <a:t>đề ơclit)</a:t>
            </a:r>
            <a:r>
              <a:rPr lang="pt-BR" alt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 vµ BE = BF </a:t>
            </a:r>
          </a:p>
          <a:p>
            <a:pPr>
              <a:lnSpc>
                <a:spcPct val="60000"/>
              </a:lnSpc>
              <a:spcBef>
                <a:spcPct val="50000"/>
              </a:spcBef>
              <a:defRPr/>
            </a:pPr>
            <a:r>
              <a:rPr lang="pt-BR" altLang="en-US" sz="3000" b="1" dirty="0" smtClean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=&gt;B </a:t>
            </a:r>
            <a:r>
              <a:rPr lang="pt-BR" alt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lµ trung ®iÓm cña EF </a:t>
            </a:r>
            <a:endParaRPr lang="en-US" altLang="en-US" sz="3000" b="1" dirty="0">
              <a:effectLst>
                <a:outerShdw blurRad="38100" dist="38100" dir="2700000" algn="tl">
                  <a:srgbClr val="000000"/>
                </a:outerShdw>
              </a:effectLst>
              <a:sym typeface="Symbol" panose="05050102010706020507" pitchFamily="18" charset="2"/>
            </a:endParaRPr>
          </a:p>
        </p:txBody>
      </p:sp>
      <p:sp>
        <p:nvSpPr>
          <p:cNvPr id="130" name="Text Box 47">
            <a:extLst>
              <a:ext uri="{FF2B5EF4-FFF2-40B4-BE49-F238E27FC236}">
                <a16:creationId xmlns="" xmlns:a16="http://schemas.microsoft.com/office/drawing/2014/main" id="{931547A6-A6EC-4619-B001-E1A9006CD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7390" y="6024455"/>
            <a:ext cx="6363086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ct val="50000"/>
              </a:spcBef>
              <a:defRPr/>
            </a:pPr>
            <a:r>
              <a:rPr lang="pt-BR" altLang="en-US" sz="3200" b="1" dirty="0">
                <a:effectLst>
                  <a:outerShdw blurRad="38100" dist="38100" dir="2700000" algn="tl">
                    <a:srgbClr val="000000"/>
                  </a:outerShdw>
                </a:effectLst>
                <a:sym typeface="Symbol" panose="05050102010706020507" pitchFamily="18" charset="2"/>
              </a:rPr>
              <a:t>VËy E  ®èi xøng víi F qua B.</a:t>
            </a:r>
            <a:endParaRPr lang="en-US" altLang="en-US" sz="3200" b="1" dirty="0">
              <a:effectLst>
                <a:outerShdw blurRad="38100" dist="38100" dir="2700000" algn="tl">
                  <a:srgbClr val="000000"/>
                </a:outerShdw>
              </a:effectLst>
              <a:sym typeface="Symbol" panose="05050102010706020507" pitchFamily="18" charset="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  <p:bldP spid="120" grpId="0"/>
      <p:bldP spid="121" grpId="0"/>
      <p:bldP spid="122" grpId="0"/>
      <p:bldP spid="123" grpId="0"/>
      <p:bldP spid="124" grpId="0"/>
      <p:bldP spid="126" grpId="0"/>
      <p:bldP spid="129" grpId="0"/>
      <p:bldP spid="1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="" xmlns:a16="http://schemas.microsoft.com/office/drawing/2014/main" id="{56CDF71B-E155-44FA-BCDB-F8D63D3D2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64766-1687-4691-B114-2B4E54DA90EB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27652" name="Text Box 4">
            <a:extLst>
              <a:ext uri="{FF2B5EF4-FFF2-40B4-BE49-F238E27FC236}">
                <a16:creationId xmlns="" xmlns:a16="http://schemas.microsoft.com/office/drawing/2014/main" id="{E09FA26E-F55F-4DEC-93B5-8AC38938A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76" y="550863"/>
            <a:ext cx="6188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altLang="en-US" dirty="0">
                <a:solidFill>
                  <a:srgbClr val="66FF66"/>
                </a:solidFill>
                <a:latin typeface=".VnTimeH" panose="020B7200000000000000" pitchFamily="34" charset="0"/>
              </a:rPr>
              <a:t>5 </a:t>
            </a:r>
            <a:r>
              <a:rPr lang="en-US" altLang="en-US" dirty="0">
                <a:solidFill>
                  <a:srgbClr val="66FF66"/>
                </a:solidFill>
                <a:latin typeface="+mn-lt"/>
              </a:rPr>
              <a:t>HƯỚNG DẪN VỀ NHÀ</a:t>
            </a:r>
            <a:endParaRPr lang="en-US" altLang="en-US" dirty="0">
              <a:solidFill>
                <a:srgbClr val="66FF66"/>
              </a:solidFill>
              <a:latin typeface=".VnTimeH" panose="020B7200000000000000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765426" y="1039813"/>
            <a:ext cx="37639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N¾m ch¾c c¸c kh¸i niÖm 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="" xmlns:a16="http://schemas.microsoft.com/office/drawing/2014/main" id="{C80FC904-3494-4597-BDD4-5F215F2E1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62" y="1363664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0">
                <a:solidFill>
                  <a:srgbClr val="66FF66"/>
                </a:solidFill>
                <a:latin typeface=".VnTime" panose="020B7200000000000000" pitchFamily="34" charset="0"/>
              </a:rPr>
              <a:t> *</a:t>
            </a:r>
            <a:r>
              <a:rPr lang="en-US" altLang="en-US" sz="2800" b="0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  <a:r>
              <a:rPr lang="en-US" altLang="en-US" sz="2800" b="0">
                <a:solidFill>
                  <a:srgbClr val="66FF66"/>
                </a:solidFill>
                <a:latin typeface=".VnTime" panose="020B7200000000000000" pitchFamily="34" charset="0"/>
              </a:rPr>
              <a:t>ai ®iÓm ®èi xøng qua mét ®iÓm</a:t>
            </a:r>
            <a:endParaRPr lang="en-US" altLang="en-US" sz="2800" b="0" u="sng">
              <a:solidFill>
                <a:schemeClr val="tx1"/>
              </a:solidFill>
              <a:latin typeface=".VnTime" panose="020B7200000000000000" pitchFamily="34" charset="0"/>
            </a:endParaRPr>
          </a:p>
        </p:txBody>
      </p:sp>
      <p:sp>
        <p:nvSpPr>
          <p:cNvPr id="27655" name="Rectangle 7">
            <a:extLst>
              <a:ext uri="{FF2B5EF4-FFF2-40B4-BE49-F238E27FC236}">
                <a16:creationId xmlns="" xmlns:a16="http://schemas.microsoft.com/office/drawing/2014/main" id="{260E74FD-7B04-4922-8996-9EC8BC238D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3162" y="1976439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0">
                <a:solidFill>
                  <a:srgbClr val="66FF66"/>
                </a:solidFill>
                <a:latin typeface=".VnTime" panose="020B7200000000000000" pitchFamily="34" charset="0"/>
              </a:rPr>
              <a:t>* </a:t>
            </a:r>
            <a:r>
              <a:rPr lang="en-US" altLang="en-US" sz="2800" b="0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  <a:r>
              <a:rPr lang="en-US" altLang="en-US" sz="2800" b="0">
                <a:solidFill>
                  <a:srgbClr val="66FF66"/>
                </a:solidFill>
                <a:latin typeface=".VnTime" panose="020B7200000000000000" pitchFamily="34" charset="0"/>
              </a:rPr>
              <a:t>ai  h×nh ®èi xøng qua mét ®iÓm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089276" y="2647951"/>
            <a:ext cx="38274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66FF66"/>
                </a:solidFill>
                <a:latin typeface=".VnTime" panose="020B7200000000000000" pitchFamily="34" charset="0"/>
              </a:rPr>
              <a:t>* </a:t>
            </a:r>
            <a:r>
              <a:rPr lang="en-US" altLang="en-US" sz="2800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  <a:r>
              <a:rPr lang="en-US" altLang="en-US" sz="2800">
                <a:solidFill>
                  <a:srgbClr val="66FF66"/>
                </a:solidFill>
                <a:latin typeface=".VnTime" panose="020B7200000000000000" pitchFamily="34" charset="0"/>
              </a:rPr>
              <a:t>×nh cã t©m ®èi xøng : 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689226" y="3105151"/>
            <a:ext cx="42465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Lµm c¸c bµi tËp  </a:t>
            </a:r>
            <a:r>
              <a:rPr lang="en-US" altLang="en-US" sz="2800">
                <a:latin typeface=".VnTimeH" panose="020B7200000000000000" pitchFamily="34" charset="0"/>
              </a:rPr>
              <a:t>sgk</a:t>
            </a:r>
            <a:r>
              <a:rPr lang="en-US" altLang="en-US" sz="2800">
                <a:latin typeface=".VnTime" panose="020B7200000000000000" pitchFamily="34" charset="0"/>
              </a:rPr>
              <a:t> ,</a:t>
            </a:r>
            <a:r>
              <a:rPr lang="en-US" altLang="en-US" sz="2800">
                <a:latin typeface=".VnTimeH" panose="020B7200000000000000" pitchFamily="34" charset="0"/>
              </a:rPr>
              <a:t>sbt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/>
      <p:bldP spid="27653" grpId="0"/>
      <p:bldP spid="27654" grpId="0"/>
      <p:bldP spid="27655" grpId="0"/>
      <p:bldP spid="27656" grpId="0"/>
      <p:bldP spid="2765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="" xmlns:a16="http://schemas.microsoft.com/office/drawing/2014/main" id="{4ED66822-2A7B-433F-BF9A-8C3CF4CFC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837F61-F466-4B91-810F-4C9614F30EFE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pic>
        <p:nvPicPr>
          <p:cNvPr id="30724" name="Picture 4" descr="Trước Hang Sửng Số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1650" y="209550"/>
            <a:ext cx="8420100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64" descr="Thuoc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1883">
            <a:off x="5646624" y="2202076"/>
            <a:ext cx="5421312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Slide Number Placeholder 3">
            <a:extLst>
              <a:ext uri="{FF2B5EF4-FFF2-40B4-BE49-F238E27FC236}">
                <a16:creationId xmlns="" xmlns:a16="http://schemas.microsoft.com/office/drawing/2014/main" id="{B5C7D21F-75AE-42E2-BB65-CD5B08B4A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5A2331-4F96-413A-BD8C-E08DABE8A0D8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9460" name="Text Box 4">
            <a:extLst>
              <a:ext uri="{FF2B5EF4-FFF2-40B4-BE49-F238E27FC236}">
                <a16:creationId xmlns="" xmlns:a16="http://schemas.microsoft.com/office/drawing/2014/main" id="{85F2E726-819A-40E1-AB30-F27A9A39D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0551" y="452439"/>
            <a:ext cx="8245475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4000" dirty="0">
                <a:solidFill>
                  <a:srgbClr val="FF0000"/>
                </a:solidFill>
                <a:latin typeface="+mj-lt"/>
              </a:rPr>
              <a:t>TIẾT 14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:      §</a:t>
            </a:r>
            <a:r>
              <a:rPr lang="en-US" altLang="en-US" sz="4000" dirty="0" err="1">
                <a:solidFill>
                  <a:srgbClr val="FF0000"/>
                </a:solidFill>
                <a:latin typeface=".VnTimeH" panose="020B7200000000000000" pitchFamily="34" charset="0"/>
              </a:rPr>
              <a:t>èi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.VnTimeH" panose="020B7200000000000000" pitchFamily="34" charset="0"/>
              </a:rPr>
              <a:t>xøng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4000" dirty="0" err="1">
                <a:solidFill>
                  <a:srgbClr val="FF0000"/>
                </a:solidFill>
                <a:latin typeface=".VnTimeH" panose="020B7200000000000000" pitchFamily="34" charset="0"/>
              </a:rPr>
              <a:t>t©m</a:t>
            </a:r>
            <a:r>
              <a:rPr lang="en-US" altLang="en-US" sz="4000" dirty="0">
                <a:solidFill>
                  <a:srgbClr val="FF0000"/>
                </a:solidFill>
                <a:latin typeface=".VnTimeH" panose="020B7200000000000000" pitchFamily="34" charset="0"/>
              </a:rPr>
              <a:t>           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="" xmlns:a16="http://schemas.microsoft.com/office/drawing/2014/main" id="{7A017053-C44F-493F-8618-3D6DCE811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3612" y="1306514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1. 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hai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®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iÓm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®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èi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xøng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qua 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mét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§IÓM</a:t>
            </a:r>
            <a:r>
              <a:rPr lang="en-US" altLang="en-US" sz="2800" b="0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b="0" u="sng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803526" y="1911350"/>
            <a:ext cx="1592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*</a:t>
            </a:r>
            <a:r>
              <a:rPr lang="en-US" altLang="en-US">
                <a:latin typeface=".VnTimeH" panose="020B7200000000000000" pitchFamily="34" charset="0"/>
              </a:rPr>
              <a:t>l</a:t>
            </a:r>
            <a:r>
              <a:rPr lang="en-US" altLang="en-US">
                <a:latin typeface=".VnTime" panose="020B7200000000000000" pitchFamily="34" charset="0"/>
              </a:rPr>
              <a:t>µm ?1</a:t>
            </a: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 flipH="1">
            <a:off x="5834931" y="2720672"/>
            <a:ext cx="109538" cy="1095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19470" name="Oval 14"/>
          <p:cNvSpPr>
            <a:spLocks noChangeArrowheads="1"/>
          </p:cNvSpPr>
          <p:nvPr/>
        </p:nvSpPr>
        <p:spPr bwMode="auto">
          <a:xfrm flipH="1">
            <a:off x="4201395" y="3144536"/>
            <a:ext cx="109537" cy="10953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4310931" y="2796872"/>
            <a:ext cx="1524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5945766" y="2388153"/>
            <a:ext cx="15240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>
            <a:off x="5011020" y="2839736"/>
            <a:ext cx="122237" cy="255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>
            <a:off x="5068170" y="2831797"/>
            <a:ext cx="122237" cy="255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>
            <a:off x="6450881" y="2480961"/>
            <a:ext cx="122238" cy="255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>
            <a:off x="6508031" y="2453972"/>
            <a:ext cx="122238" cy="255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3861670" y="2627010"/>
            <a:ext cx="4397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A</a:t>
            </a:r>
          </a:p>
        </p:txBody>
      </p:sp>
      <p:graphicFrame>
        <p:nvGraphicFramePr>
          <p:cNvPr id="1948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389021"/>
              </p:ext>
            </p:extLst>
          </p:nvPr>
        </p:nvGraphicFramePr>
        <p:xfrm>
          <a:off x="7248600" y="1854199"/>
          <a:ext cx="604838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4" imgW="190417" imgH="190417" progId="Equation.DSMT4">
                  <p:embed/>
                </p:oleObj>
              </mc:Choice>
              <mc:Fallback>
                <p:oleObj name="Equation" r:id="rId4" imgW="190417" imgH="190417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8600" y="1854199"/>
                        <a:ext cx="604838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5750795" y="2747660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O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2076450" y="4111625"/>
            <a:ext cx="854913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0070C0"/>
                </a:solidFill>
                <a:latin typeface=".VnTime" panose="020B7200000000000000" pitchFamily="34" charset="0"/>
              </a:rPr>
              <a:t>a</a:t>
            </a:r>
            <a:r>
              <a:rPr lang="en-US" altLang="en-US" sz="2800" b="1" dirty="0">
                <a:solidFill>
                  <a:srgbClr val="0070C0"/>
                </a:solidFill>
                <a:latin typeface=".VnTime" panose="020B7200000000000000" pitchFamily="34" charset="0"/>
              </a:rPr>
              <a:t>.§Þnh nghÜa </a:t>
            </a:r>
            <a:r>
              <a:rPr lang="en-US" altLang="en-US" sz="2800" dirty="0">
                <a:latin typeface=".VnTime" panose="020B7200000000000000" pitchFamily="34" charset="0"/>
              </a:rPr>
              <a:t>: </a:t>
            </a:r>
            <a:r>
              <a:rPr lang="en-US" altLang="en-US" sz="2800" dirty="0">
                <a:latin typeface=".VnTimeH" panose="020B7200000000000000" pitchFamily="34" charset="0"/>
              </a:rPr>
              <a:t>h</a:t>
            </a:r>
            <a:r>
              <a:rPr lang="en-US" altLang="en-US" sz="2800" dirty="0">
                <a:latin typeface=".VnTime" panose="020B7200000000000000" pitchFamily="34" charset="0"/>
              </a:rPr>
              <a:t>ai ®iÓm gäi lµ ®èi xøng nhau qua ®iÓm </a:t>
            </a:r>
            <a:r>
              <a:rPr lang="en-US" altLang="en-US" sz="2800" dirty="0">
                <a:latin typeface=".VnTimeH" panose="020B7200000000000000" pitchFamily="34" charset="0"/>
              </a:rPr>
              <a:t>o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NÕu </a:t>
            </a:r>
            <a:r>
              <a:rPr lang="en-US" altLang="en-US" sz="2800" dirty="0">
                <a:latin typeface=".VnTimeH" panose="020B7200000000000000" pitchFamily="34" charset="0"/>
              </a:rPr>
              <a:t>o </a:t>
            </a:r>
            <a:r>
              <a:rPr lang="en-US" altLang="en-US" sz="2800" dirty="0">
                <a:latin typeface=".VnTime" panose="020B7200000000000000" pitchFamily="34" charset="0"/>
              </a:rPr>
              <a:t>lµ trung cña ®o¹n th¼ng nèi hai ®iÓm ®ã</a:t>
            </a:r>
          </a:p>
        </p:txBody>
      </p:sp>
      <p:graphicFrame>
        <p:nvGraphicFramePr>
          <p:cNvPr id="19487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091599"/>
              </p:ext>
            </p:extLst>
          </p:nvPr>
        </p:nvGraphicFramePr>
        <p:xfrm>
          <a:off x="5614270" y="2272998"/>
          <a:ext cx="604837" cy="487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Equation" r:id="rId6" imgW="190417" imgH="203112" progId="Equation.DSMT4">
                  <p:embed/>
                </p:oleObj>
              </mc:Choice>
              <mc:Fallback>
                <p:oleObj name="Equation" r:id="rId6" imgW="190417" imgH="203112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4270" y="2272998"/>
                        <a:ext cx="604837" cy="487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2005013" y="5148264"/>
            <a:ext cx="85217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66FF66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b="1" dirty="0">
                <a:solidFill>
                  <a:srgbClr val="0070C0"/>
                </a:solidFill>
                <a:latin typeface=".VnTime" panose="020B7200000000000000" pitchFamily="34" charset="0"/>
              </a:rPr>
              <a:t>b.Quy Ư­íc </a:t>
            </a:r>
            <a:r>
              <a:rPr lang="en-US" altLang="en-US" sz="2800" dirty="0">
                <a:latin typeface=".VnTime" panose="020B7200000000000000" pitchFamily="34" charset="0"/>
              </a:rPr>
              <a:t>:</a:t>
            </a:r>
            <a:r>
              <a:rPr lang="en-US" altLang="en-US" sz="2800" dirty="0">
                <a:latin typeface=".VnTimeH" panose="020B7200000000000000" pitchFamily="34" charset="0"/>
              </a:rPr>
              <a:t>®</a:t>
            </a:r>
            <a:r>
              <a:rPr lang="en-US" altLang="en-US" sz="2800" dirty="0">
                <a:latin typeface=".VnTime" panose="020B7200000000000000" pitchFamily="34" charset="0"/>
              </a:rPr>
              <a:t>iÓm ®èi xøng víi </a:t>
            </a:r>
            <a:r>
              <a:rPr lang="en-US" altLang="en-US" sz="2800" dirty="0">
                <a:latin typeface=".VnTimeH" panose="020B7200000000000000" pitchFamily="34" charset="0"/>
              </a:rPr>
              <a:t>o</a:t>
            </a:r>
            <a:r>
              <a:rPr lang="en-US" altLang="en-US" sz="2800" dirty="0">
                <a:latin typeface=".VnTime" panose="020B7200000000000000" pitchFamily="34" charset="0"/>
              </a:rPr>
              <a:t> qua ®iÓm </a:t>
            </a:r>
            <a:r>
              <a:rPr lang="en-US" altLang="en-US" sz="2800" dirty="0">
                <a:latin typeface=".VnTimeH" panose="020B7200000000000000" pitchFamily="34" charset="0"/>
              </a:rPr>
              <a:t>o</a:t>
            </a:r>
            <a:r>
              <a:rPr lang="en-US" altLang="en-US" sz="2800" dirty="0">
                <a:latin typeface=".VnTime" panose="020B7200000000000000" pitchFamily="34" charset="0"/>
              </a:rPr>
              <a:t> lµ chÝnh nã</a:t>
            </a:r>
          </a:p>
        </p:txBody>
      </p:sp>
      <p:pic>
        <p:nvPicPr>
          <p:cNvPr id="21" name="Picture 64" descr="ThuocK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31883">
            <a:off x="4036981" y="2589704"/>
            <a:ext cx="5421312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92" name="Oval 36"/>
          <p:cNvSpPr>
            <a:spLocks noChangeArrowheads="1"/>
          </p:cNvSpPr>
          <p:nvPr/>
        </p:nvSpPr>
        <p:spPr bwMode="auto">
          <a:xfrm flipH="1">
            <a:off x="7441481" y="2323797"/>
            <a:ext cx="109538" cy="1095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194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19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/>
      <p:bldP spid="19462" grpId="0"/>
      <p:bldP spid="19463" grpId="0"/>
      <p:bldP spid="19473" grpId="0" animBg="1"/>
      <p:bldP spid="19474" grpId="0" animBg="1"/>
      <p:bldP spid="19475" grpId="0" animBg="1"/>
      <p:bldP spid="19476" grpId="0" animBg="1"/>
      <p:bldP spid="19479" grpId="0" animBg="1"/>
      <p:bldP spid="19480" grpId="0" animBg="1"/>
      <p:bldP spid="19482" grpId="0"/>
      <p:bldP spid="19485" grpId="0"/>
      <p:bldP spid="19486" grpId="0"/>
      <p:bldP spid="1948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3">
            <a:extLst>
              <a:ext uri="{FF2B5EF4-FFF2-40B4-BE49-F238E27FC236}">
                <a16:creationId xmlns="" xmlns:a16="http://schemas.microsoft.com/office/drawing/2014/main" id="{FD4E7856-D201-42AB-A294-E1242EEDF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287C29-01F2-42A2-BB26-E68377ECAE49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0485" name="Rectangle 5">
            <a:extLst>
              <a:ext uri="{FF2B5EF4-FFF2-40B4-BE49-F238E27FC236}">
                <a16:creationId xmlns="" xmlns:a16="http://schemas.microsoft.com/office/drawing/2014/main" id="{A8C66496-88FD-4C74-AE61-20FCEB11A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" y="14289"/>
            <a:ext cx="9001126" cy="67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CC"/>
                </a:solidFill>
              </a14:hiddenFill>
            </a:ext>
            <a:ext uri="{91240B29-F687-4F45-9708-019B960494DF}">
              <a14:hiddenLine xmlns:a14="http://schemas.microsoft.com/office/drawing/2010/main" w="57150" cmpd="thinThick" algn="ctr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1pPr>
            <a:lvl2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2pPr>
            <a:lvl3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3pPr>
            <a:lvl4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4pPr>
            <a:lvl5pPr algn="ctr"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2. 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hai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 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h×nh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®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èi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xøng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qua </a:t>
            </a:r>
            <a:r>
              <a:rPr lang="en-US" altLang="en-US" sz="2800" b="0" dirty="0" err="1">
                <a:solidFill>
                  <a:srgbClr val="66FF66"/>
                </a:solidFill>
                <a:latin typeface=".VnTimeH" panose="020B7200000000000000" pitchFamily="34" charset="0"/>
              </a:rPr>
              <a:t>mét</a:t>
            </a:r>
            <a:r>
              <a:rPr lang="en-US" altLang="en-US" sz="2800" b="0" dirty="0">
                <a:solidFill>
                  <a:srgbClr val="66FF66"/>
                </a:solidFill>
                <a:latin typeface=".VnTimeH" panose="020B7200000000000000" pitchFamily="34" charset="0"/>
              </a:rPr>
              <a:t> §IÓM</a:t>
            </a:r>
            <a:r>
              <a:rPr lang="en-US" altLang="en-US" sz="2800" b="0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  <a:r>
              <a:rPr lang="en-US" altLang="en-US" sz="2800" b="0" u="sng" dirty="0">
                <a:solidFill>
                  <a:schemeClr val="tx1"/>
                </a:solidFill>
                <a:latin typeface=".VnTimeH" panose="020B7200000000000000" pitchFamily="34" charset="0"/>
              </a:rPr>
              <a:t> 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636839" y="644526"/>
            <a:ext cx="14366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*</a:t>
            </a:r>
            <a:r>
              <a:rPr lang="en-US" altLang="en-US" sz="2800">
                <a:latin typeface=".VnTimeH" panose="020B7200000000000000" pitchFamily="34" charset="0"/>
              </a:rPr>
              <a:t>l</a:t>
            </a:r>
            <a:r>
              <a:rPr lang="en-US" altLang="en-US" sz="2800">
                <a:latin typeface=".VnTime" panose="020B7200000000000000" pitchFamily="34" charset="0"/>
              </a:rPr>
              <a:t>µm ?2</a:t>
            </a:r>
          </a:p>
        </p:txBody>
      </p:sp>
      <p:sp>
        <p:nvSpPr>
          <p:cNvPr id="20487" name="Oval 7"/>
          <p:cNvSpPr>
            <a:spLocks noChangeArrowheads="1"/>
          </p:cNvSpPr>
          <p:nvPr/>
        </p:nvSpPr>
        <p:spPr bwMode="auto">
          <a:xfrm flipH="1">
            <a:off x="7053264" y="890589"/>
            <a:ext cx="109537" cy="10953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0488" name="Oval 8"/>
          <p:cNvSpPr>
            <a:spLocks noChangeArrowheads="1"/>
          </p:cNvSpPr>
          <p:nvPr/>
        </p:nvSpPr>
        <p:spPr bwMode="auto">
          <a:xfrm flipH="1">
            <a:off x="7086600" y="1909764"/>
            <a:ext cx="109538" cy="10953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0489" name="Oval 9"/>
          <p:cNvSpPr>
            <a:spLocks noChangeArrowheads="1"/>
          </p:cNvSpPr>
          <p:nvPr/>
        </p:nvSpPr>
        <p:spPr bwMode="auto">
          <a:xfrm flipH="1">
            <a:off x="9021764" y="3473450"/>
            <a:ext cx="109537" cy="1095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0491" name="Oval 11"/>
          <p:cNvSpPr>
            <a:spLocks noChangeArrowheads="1"/>
          </p:cNvSpPr>
          <p:nvPr/>
        </p:nvSpPr>
        <p:spPr bwMode="auto">
          <a:xfrm flipH="1">
            <a:off x="8947150" y="1314450"/>
            <a:ext cx="109538" cy="1095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0492" name="Oval 12"/>
          <p:cNvSpPr>
            <a:spLocks noChangeArrowheads="1"/>
          </p:cNvSpPr>
          <p:nvPr/>
        </p:nvSpPr>
        <p:spPr bwMode="auto">
          <a:xfrm flipH="1">
            <a:off x="8980489" y="2486025"/>
            <a:ext cx="109537" cy="1095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0497" name="Line 17"/>
          <p:cNvSpPr>
            <a:spLocks noChangeShapeType="1"/>
          </p:cNvSpPr>
          <p:nvPr/>
        </p:nvSpPr>
        <p:spPr bwMode="auto">
          <a:xfrm>
            <a:off x="7118350" y="968376"/>
            <a:ext cx="44450" cy="20113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7097714" y="989014"/>
            <a:ext cx="1952625" cy="248602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0"/>
          <p:cNvSpPr>
            <a:spLocks noChangeShapeType="1"/>
          </p:cNvSpPr>
          <p:nvPr/>
        </p:nvSpPr>
        <p:spPr bwMode="auto">
          <a:xfrm flipV="1">
            <a:off x="7227888" y="1406526"/>
            <a:ext cx="1763712" cy="1573213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7118350" y="1973263"/>
            <a:ext cx="1873250" cy="531812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>
            <a:off x="8991601" y="1406526"/>
            <a:ext cx="79375" cy="20685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26"/>
          <p:cNvSpPr>
            <a:spLocks noChangeShapeType="1"/>
          </p:cNvSpPr>
          <p:nvPr/>
        </p:nvSpPr>
        <p:spPr bwMode="auto">
          <a:xfrm>
            <a:off x="7586663" y="2528888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27"/>
          <p:cNvSpPr>
            <a:spLocks noChangeShapeType="1"/>
          </p:cNvSpPr>
          <p:nvPr/>
        </p:nvSpPr>
        <p:spPr bwMode="auto">
          <a:xfrm>
            <a:off x="7629525" y="2505076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28"/>
          <p:cNvSpPr>
            <a:spLocks noChangeShapeType="1"/>
          </p:cNvSpPr>
          <p:nvPr/>
        </p:nvSpPr>
        <p:spPr bwMode="auto">
          <a:xfrm>
            <a:off x="8431213" y="1782763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9"/>
          <p:cNvSpPr>
            <a:spLocks noChangeShapeType="1"/>
          </p:cNvSpPr>
          <p:nvPr/>
        </p:nvSpPr>
        <p:spPr bwMode="auto">
          <a:xfrm>
            <a:off x="8461375" y="1771651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>
            <a:off x="7564438" y="1452563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Line 31"/>
          <p:cNvSpPr>
            <a:spLocks noChangeShapeType="1"/>
          </p:cNvSpPr>
          <p:nvPr/>
        </p:nvSpPr>
        <p:spPr bwMode="auto">
          <a:xfrm>
            <a:off x="7594600" y="1466851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>
            <a:off x="8626475" y="2782888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>
            <a:off x="8656638" y="2822576"/>
            <a:ext cx="0" cy="246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7624763" y="1509713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>
            <a:off x="8597900" y="2754313"/>
            <a:ext cx="0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>
            <a:off x="7594600" y="2012951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8459788" y="2281239"/>
            <a:ext cx="0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933576" y="3894139"/>
            <a:ext cx="81438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00B050"/>
                </a:solidFill>
                <a:latin typeface=".VnTime" panose="020B7200000000000000" pitchFamily="34" charset="0"/>
              </a:rPr>
              <a:t>a.</a:t>
            </a:r>
            <a:r>
              <a:rPr lang="en-US" altLang="en-US" sz="2800" b="1" i="1" dirty="0">
                <a:solidFill>
                  <a:srgbClr val="00B050"/>
                </a:solidFill>
                <a:latin typeface=".VnTimeH" panose="020B7200000000000000" pitchFamily="34" charset="0"/>
              </a:rPr>
              <a:t>®</a:t>
            </a:r>
            <a:r>
              <a:rPr lang="en-US" altLang="en-US" sz="2800" b="1" i="1" dirty="0">
                <a:solidFill>
                  <a:srgbClr val="00B050"/>
                </a:solidFill>
                <a:latin typeface=".VnTime" panose="020B7200000000000000" pitchFamily="34" charset="0"/>
              </a:rPr>
              <a:t>Þnh nghÜa</a:t>
            </a:r>
            <a:r>
              <a:rPr lang="en-US" altLang="en-US" sz="2800" dirty="0">
                <a:solidFill>
                  <a:srgbClr val="00B05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dirty="0">
                <a:latin typeface=".VnTime" panose="020B7200000000000000" pitchFamily="34" charset="0"/>
              </a:rPr>
              <a:t>:</a:t>
            </a:r>
            <a:r>
              <a:rPr lang="en-US" altLang="en-US" sz="2800" dirty="0">
                <a:latin typeface=".VnTimeH" panose="020B7200000000000000" pitchFamily="34" charset="0"/>
              </a:rPr>
              <a:t>h</a:t>
            </a:r>
            <a:r>
              <a:rPr lang="en-US" altLang="en-US" sz="2800" dirty="0">
                <a:latin typeface=".VnTime" panose="020B7200000000000000" pitchFamily="34" charset="0"/>
              </a:rPr>
              <a:t>ai h×nh gäi lµ ®èi xøng qua ®iÓm </a:t>
            </a:r>
            <a:r>
              <a:rPr lang="en-US" altLang="en-US" sz="2800" dirty="0">
                <a:latin typeface=".VnTimeH" panose="020B7200000000000000" pitchFamily="34" charset="0"/>
              </a:rPr>
              <a:t>o </a:t>
            </a:r>
            <a:r>
              <a:rPr lang="en-US" altLang="en-US" sz="2800" dirty="0">
                <a:latin typeface=".VnTime" panose="020B7200000000000000" pitchFamily="34" charset="0"/>
              </a:rPr>
              <a:t>nÕu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 mçi ®iÓm thuéc h×nh nµy ®èi xøng víi mçi ®iÓm thuéc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h×nh kia qua ®iÓm </a:t>
            </a:r>
            <a:r>
              <a:rPr lang="en-US" altLang="en-US" sz="2800" dirty="0">
                <a:latin typeface=".VnTimeH" panose="020B7200000000000000" pitchFamily="34" charset="0"/>
              </a:rPr>
              <a:t>o</a:t>
            </a:r>
            <a:r>
              <a:rPr lang="en-US" altLang="en-US" sz="2800" dirty="0">
                <a:latin typeface=".VnTime" panose="020B7200000000000000" pitchFamily="34" charset="0"/>
              </a:rPr>
              <a:t> vµ ngược l¹i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6651625" y="615951"/>
            <a:ext cx="4397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6713539" y="2601913"/>
            <a:ext cx="396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6716714" y="1503363"/>
            <a:ext cx="409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C</a:t>
            </a:r>
          </a:p>
        </p:txBody>
      </p:sp>
      <p:graphicFrame>
        <p:nvGraphicFramePr>
          <p:cNvPr id="7199" name="Object 42"/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4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3" name="Object 43"/>
          <p:cNvGraphicFramePr>
            <a:graphicFrameLocks noChangeAspect="1"/>
          </p:cNvGraphicFramePr>
          <p:nvPr/>
        </p:nvGraphicFramePr>
        <p:xfrm>
          <a:off x="9212264" y="3260726"/>
          <a:ext cx="4286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5" name="Equation" r:id="rId5" imgW="190417" imgH="190417" progId="Equation.DSMT4">
                  <p:embed/>
                </p:oleObj>
              </mc:Choice>
              <mc:Fallback>
                <p:oleObj name="Equation" r:id="rId5" imgW="190417" imgH="190417" progId="Equation.DSMT4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2264" y="3260726"/>
                        <a:ext cx="428625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4" name="Object 44"/>
          <p:cNvGraphicFramePr>
            <a:graphicFrameLocks noChangeAspect="1"/>
          </p:cNvGraphicFramePr>
          <p:nvPr/>
        </p:nvGraphicFramePr>
        <p:xfrm>
          <a:off x="9212263" y="944563"/>
          <a:ext cx="461962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6" name="Equation" r:id="rId7" imgW="190417" imgH="190417" progId="Equation.DSMT4">
                  <p:embed/>
                </p:oleObj>
              </mc:Choice>
              <mc:Fallback>
                <p:oleObj name="Equation" r:id="rId7" imgW="190417" imgH="190417" progId="Equation.DSMT4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12263" y="944563"/>
                        <a:ext cx="461962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5" name="Object 45"/>
          <p:cNvGraphicFramePr>
            <a:graphicFrameLocks noChangeAspect="1"/>
          </p:cNvGraphicFramePr>
          <p:nvPr/>
        </p:nvGraphicFramePr>
        <p:xfrm>
          <a:off x="9156701" y="2297113"/>
          <a:ext cx="415925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47" name="Equation" r:id="rId9" imgW="190417" imgH="203112" progId="Equation.DSMT4">
                  <p:embed/>
                </p:oleObj>
              </mc:Choice>
              <mc:Fallback>
                <p:oleObj name="Equation" r:id="rId9" imgW="190417" imgH="203112" progId="Equation.DSMT4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56701" y="2297113"/>
                        <a:ext cx="415925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6" name="Text Box 46"/>
          <p:cNvSpPr txBox="1">
            <a:spLocks noChangeArrowheads="1"/>
          </p:cNvSpPr>
          <p:nvPr/>
        </p:nvSpPr>
        <p:spPr bwMode="auto">
          <a:xfrm>
            <a:off x="2422525" y="5180014"/>
            <a:ext cx="7335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rgbClr val="00B050"/>
                </a:solidFill>
                <a:latin typeface=".VnTime" panose="020B7200000000000000" pitchFamily="34" charset="0"/>
              </a:rPr>
              <a:t>§iÓm </a:t>
            </a:r>
            <a:r>
              <a:rPr lang="en-US" altLang="en-US" i="1" dirty="0">
                <a:solidFill>
                  <a:srgbClr val="00B050"/>
                </a:solidFill>
                <a:latin typeface=".VnTimeH" panose="020B7200000000000000" pitchFamily="34" charset="0"/>
              </a:rPr>
              <a:t>o</a:t>
            </a:r>
            <a:r>
              <a:rPr lang="en-US" altLang="en-US" i="1" dirty="0">
                <a:solidFill>
                  <a:srgbClr val="00B050"/>
                </a:solidFill>
                <a:latin typeface=".VnTime" panose="020B7200000000000000" pitchFamily="34" charset="0"/>
              </a:rPr>
              <a:t> gäi lµ t©m ®èi xøng cña hai h×nh ®ã</a:t>
            </a:r>
          </a:p>
        </p:txBody>
      </p:sp>
      <p:sp>
        <p:nvSpPr>
          <p:cNvPr id="20527" name="Oval 47"/>
          <p:cNvSpPr>
            <a:spLocks noChangeArrowheads="1"/>
          </p:cNvSpPr>
          <p:nvPr/>
        </p:nvSpPr>
        <p:spPr bwMode="auto">
          <a:xfrm flipH="1">
            <a:off x="8004175" y="2178050"/>
            <a:ext cx="109538" cy="109538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0529" name="Text Box 49"/>
          <p:cNvSpPr txBox="1">
            <a:spLocks noChangeArrowheads="1"/>
          </p:cNvSpPr>
          <p:nvPr/>
        </p:nvSpPr>
        <p:spPr bwMode="auto">
          <a:xfrm>
            <a:off x="7854951" y="2282826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O</a:t>
            </a:r>
          </a:p>
        </p:txBody>
      </p:sp>
      <p:sp>
        <p:nvSpPr>
          <p:cNvPr id="20537" name="Oval 57"/>
          <p:cNvSpPr>
            <a:spLocks noChangeArrowheads="1"/>
          </p:cNvSpPr>
          <p:nvPr/>
        </p:nvSpPr>
        <p:spPr bwMode="auto">
          <a:xfrm flipH="1">
            <a:off x="7118350" y="2941639"/>
            <a:ext cx="109538" cy="10953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pic>
        <p:nvPicPr>
          <p:cNvPr id="20544" name="Picture 64" descr="ThuocKe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076770">
            <a:off x="6757988" y="2549525"/>
            <a:ext cx="5421312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4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20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2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0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0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0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1000"/>
                                        <p:tgtEl>
                                          <p:spTgt spid="20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20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5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7" dur="5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0" dur="500"/>
                                        <p:tgtEl>
                                          <p:spTgt spid="20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500"/>
                                        <p:tgtEl>
                                          <p:spTgt spid="20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0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20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1" dur="500"/>
                                        <p:tgtEl>
                                          <p:spTgt spid="20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4" dur="5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20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500"/>
                                        <p:tgtEl>
                                          <p:spTgt spid="20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1" dur="500"/>
                                        <p:tgtEl>
                                          <p:spTgt spid="20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20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2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3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9" dur="80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0" dur="80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80"/>
                                        <p:tgtEl>
                                          <p:spTgt spid="205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97" grpId="0" animBg="1"/>
      <p:bldP spid="20499" grpId="0" animBg="1"/>
      <p:bldP spid="20500" grpId="0" animBg="1"/>
      <p:bldP spid="20501" grpId="0" animBg="1"/>
      <p:bldP spid="20502" grpId="0" animBg="1"/>
      <p:bldP spid="20506" grpId="0" animBg="1"/>
      <p:bldP spid="20507" grpId="0" animBg="1"/>
      <p:bldP spid="20508" grpId="0" animBg="1"/>
      <p:bldP spid="20509" grpId="0" animBg="1"/>
      <p:bldP spid="20510" grpId="0" animBg="1"/>
      <p:bldP spid="20511" grpId="0" animBg="1"/>
      <p:bldP spid="20512" grpId="0" animBg="1"/>
      <p:bldP spid="20513" grpId="0" animBg="1"/>
      <p:bldP spid="20514" grpId="0" animBg="1"/>
      <p:bldP spid="20515" grpId="0" animBg="1"/>
      <p:bldP spid="20516" grpId="0" animBg="1"/>
      <p:bldP spid="20517" grpId="0" animBg="1"/>
      <p:bldP spid="20518" grpId="0"/>
      <p:bldP spid="20519" grpId="0"/>
      <p:bldP spid="20520" grpId="0"/>
      <p:bldP spid="20521" grpId="0"/>
      <p:bldP spid="20526" grpId="0"/>
      <p:bldP spid="205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>
            <a:extLst>
              <a:ext uri="{FF2B5EF4-FFF2-40B4-BE49-F238E27FC236}">
                <a16:creationId xmlns="" xmlns:a16="http://schemas.microsoft.com/office/drawing/2014/main" id="{836B927F-96DA-4E7E-BA7C-FF1DE84EE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E8BE39-832B-412A-9243-40B133C06150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866901" y="682625"/>
            <a:ext cx="78914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0070C0"/>
                </a:solidFill>
                <a:latin typeface=".VnTime" panose="020B7200000000000000" pitchFamily="34" charset="0"/>
              </a:rPr>
              <a:t>b.NhËn xÐt</a:t>
            </a:r>
            <a:r>
              <a:rPr lang="en-US" altLang="en-US" sz="2800" b="1" dirty="0">
                <a:solidFill>
                  <a:srgbClr val="0070C0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dirty="0">
                <a:latin typeface=".VnTime" panose="020B7200000000000000" pitchFamily="34" charset="0"/>
              </a:rPr>
              <a:t>: </a:t>
            </a:r>
            <a:r>
              <a:rPr lang="en-US" altLang="en-US" sz="2800" dirty="0">
                <a:latin typeface=".VnTimeH" panose="020B7200000000000000" pitchFamily="34" charset="0"/>
              </a:rPr>
              <a:t>n</a:t>
            </a:r>
            <a:r>
              <a:rPr lang="en-US" altLang="en-US" sz="2800" dirty="0">
                <a:latin typeface=".VnTime" panose="020B7200000000000000" pitchFamily="34" charset="0"/>
              </a:rPr>
              <a:t>ªó hai ®o¹n th¼ng  (gãc , tam gi¸c ) ®èi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 xøng víi nhau qua mét ®iÓm th× chóng b»ng nhau</a:t>
            </a:r>
          </a:p>
        </p:txBody>
      </p:sp>
      <p:sp>
        <p:nvSpPr>
          <p:cNvPr id="22541" name="chair1"/>
          <p:cNvSpPr>
            <a:spLocks noEditPoints="1" noChangeArrowheads="1"/>
          </p:cNvSpPr>
          <p:nvPr/>
        </p:nvSpPr>
        <p:spPr bwMode="auto">
          <a:xfrm>
            <a:off x="2919414" y="3238500"/>
            <a:ext cx="2033587" cy="9096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806618717 h 21600"/>
              <a:gd name="T4" fmla="*/ 2147483646 w 21600"/>
              <a:gd name="T5" fmla="*/ 1613237392 h 21600"/>
              <a:gd name="T6" fmla="*/ 0 w 21600"/>
              <a:gd name="T7" fmla="*/ 80661871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2" name="chair1"/>
          <p:cNvSpPr>
            <a:spLocks noEditPoints="1" noChangeArrowheads="1"/>
          </p:cNvSpPr>
          <p:nvPr/>
        </p:nvSpPr>
        <p:spPr bwMode="auto">
          <a:xfrm rot="10800000">
            <a:off x="6672264" y="4603750"/>
            <a:ext cx="2033587" cy="909638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806618717 h 21600"/>
              <a:gd name="T4" fmla="*/ 2147483646 w 21600"/>
              <a:gd name="T5" fmla="*/ 1613237392 h 21600"/>
              <a:gd name="T6" fmla="*/ 0 w 21600"/>
              <a:gd name="T7" fmla="*/ 806618717 h 21600"/>
              <a:gd name="T8" fmla="*/ 0 60000 65536"/>
              <a:gd name="T9" fmla="*/ 0 60000 65536"/>
              <a:gd name="T10" fmla="*/ 0 60000 65536"/>
              <a:gd name="T11" fmla="*/ 0 60000 65536"/>
              <a:gd name="T12" fmla="*/ 1593 w 21600"/>
              <a:gd name="T13" fmla="*/ 7848 h 21600"/>
              <a:gd name="T14" fmla="*/ 20317 w 21600"/>
              <a:gd name="T15" fmla="*/ 1757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7752" y="5993"/>
                </a:moveTo>
                <a:lnTo>
                  <a:pt x="13862" y="5993"/>
                </a:lnTo>
                <a:lnTo>
                  <a:pt x="13862" y="3443"/>
                </a:lnTo>
                <a:lnTo>
                  <a:pt x="18455" y="3443"/>
                </a:lnTo>
                <a:lnTo>
                  <a:pt x="18952" y="3443"/>
                </a:lnTo>
                <a:lnTo>
                  <a:pt x="19448" y="3354"/>
                </a:lnTo>
                <a:lnTo>
                  <a:pt x="19697" y="3220"/>
                </a:lnTo>
                <a:lnTo>
                  <a:pt x="20234" y="3041"/>
                </a:lnTo>
                <a:lnTo>
                  <a:pt x="20566" y="2817"/>
                </a:lnTo>
                <a:lnTo>
                  <a:pt x="20731" y="2460"/>
                </a:lnTo>
                <a:lnTo>
                  <a:pt x="20897" y="2102"/>
                </a:lnTo>
                <a:lnTo>
                  <a:pt x="20897" y="1744"/>
                </a:lnTo>
                <a:lnTo>
                  <a:pt x="20897" y="1431"/>
                </a:lnTo>
                <a:lnTo>
                  <a:pt x="20731" y="1073"/>
                </a:lnTo>
                <a:lnTo>
                  <a:pt x="20566" y="716"/>
                </a:lnTo>
                <a:lnTo>
                  <a:pt x="20234" y="492"/>
                </a:lnTo>
                <a:lnTo>
                  <a:pt x="19697" y="224"/>
                </a:lnTo>
                <a:lnTo>
                  <a:pt x="19448" y="134"/>
                </a:lnTo>
                <a:lnTo>
                  <a:pt x="18952" y="0"/>
                </a:lnTo>
                <a:lnTo>
                  <a:pt x="18455" y="0"/>
                </a:lnTo>
                <a:lnTo>
                  <a:pt x="10966" y="0"/>
                </a:lnTo>
                <a:lnTo>
                  <a:pt x="3641" y="0"/>
                </a:lnTo>
                <a:lnTo>
                  <a:pt x="3145" y="0"/>
                </a:lnTo>
                <a:lnTo>
                  <a:pt x="2648" y="134"/>
                </a:lnTo>
                <a:lnTo>
                  <a:pt x="2276" y="224"/>
                </a:lnTo>
                <a:lnTo>
                  <a:pt x="1945" y="492"/>
                </a:lnTo>
                <a:lnTo>
                  <a:pt x="1697" y="716"/>
                </a:lnTo>
                <a:lnTo>
                  <a:pt x="1366" y="1073"/>
                </a:lnTo>
                <a:lnTo>
                  <a:pt x="1200" y="1431"/>
                </a:lnTo>
                <a:lnTo>
                  <a:pt x="1200" y="1744"/>
                </a:lnTo>
                <a:lnTo>
                  <a:pt x="1200" y="2102"/>
                </a:lnTo>
                <a:lnTo>
                  <a:pt x="1366" y="2460"/>
                </a:lnTo>
                <a:lnTo>
                  <a:pt x="1697" y="2817"/>
                </a:lnTo>
                <a:lnTo>
                  <a:pt x="1945" y="3041"/>
                </a:lnTo>
                <a:lnTo>
                  <a:pt x="2276" y="3220"/>
                </a:lnTo>
                <a:lnTo>
                  <a:pt x="2648" y="3354"/>
                </a:lnTo>
                <a:lnTo>
                  <a:pt x="3145" y="3443"/>
                </a:lnTo>
                <a:lnTo>
                  <a:pt x="3641" y="3443"/>
                </a:lnTo>
                <a:lnTo>
                  <a:pt x="8152" y="3443"/>
                </a:lnTo>
                <a:lnTo>
                  <a:pt x="8152" y="5993"/>
                </a:lnTo>
                <a:lnTo>
                  <a:pt x="3890" y="5993"/>
                </a:lnTo>
                <a:lnTo>
                  <a:pt x="3145" y="6127"/>
                </a:lnTo>
                <a:lnTo>
                  <a:pt x="2276" y="6306"/>
                </a:lnTo>
                <a:lnTo>
                  <a:pt x="1697" y="6663"/>
                </a:lnTo>
                <a:lnTo>
                  <a:pt x="1200" y="7155"/>
                </a:lnTo>
                <a:lnTo>
                  <a:pt x="662" y="7737"/>
                </a:lnTo>
                <a:lnTo>
                  <a:pt x="166" y="8273"/>
                </a:lnTo>
                <a:lnTo>
                  <a:pt x="0" y="8989"/>
                </a:lnTo>
                <a:lnTo>
                  <a:pt x="0" y="9525"/>
                </a:lnTo>
                <a:lnTo>
                  <a:pt x="0" y="10822"/>
                </a:lnTo>
                <a:lnTo>
                  <a:pt x="0" y="15831"/>
                </a:lnTo>
                <a:lnTo>
                  <a:pt x="166" y="16547"/>
                </a:lnTo>
                <a:lnTo>
                  <a:pt x="662" y="17307"/>
                </a:lnTo>
                <a:lnTo>
                  <a:pt x="1697" y="18380"/>
                </a:lnTo>
                <a:lnTo>
                  <a:pt x="2814" y="19275"/>
                </a:lnTo>
                <a:lnTo>
                  <a:pt x="3641" y="19766"/>
                </a:lnTo>
                <a:lnTo>
                  <a:pt x="4428" y="20169"/>
                </a:lnTo>
                <a:lnTo>
                  <a:pt x="5421" y="20527"/>
                </a:lnTo>
                <a:lnTo>
                  <a:pt x="6372" y="20884"/>
                </a:lnTo>
                <a:lnTo>
                  <a:pt x="7572" y="21242"/>
                </a:lnTo>
                <a:lnTo>
                  <a:pt x="8648" y="21466"/>
                </a:lnTo>
                <a:lnTo>
                  <a:pt x="9766" y="21600"/>
                </a:lnTo>
                <a:lnTo>
                  <a:pt x="11131" y="21600"/>
                </a:lnTo>
                <a:lnTo>
                  <a:pt x="12414" y="21600"/>
                </a:lnTo>
                <a:lnTo>
                  <a:pt x="13779" y="21466"/>
                </a:lnTo>
                <a:lnTo>
                  <a:pt x="14855" y="21242"/>
                </a:lnTo>
                <a:lnTo>
                  <a:pt x="15807" y="20884"/>
                </a:lnTo>
                <a:lnTo>
                  <a:pt x="16841" y="20527"/>
                </a:lnTo>
                <a:lnTo>
                  <a:pt x="17669" y="20169"/>
                </a:lnTo>
                <a:lnTo>
                  <a:pt x="18455" y="19766"/>
                </a:lnTo>
                <a:lnTo>
                  <a:pt x="19117" y="19275"/>
                </a:lnTo>
                <a:lnTo>
                  <a:pt x="20234" y="18380"/>
                </a:lnTo>
                <a:lnTo>
                  <a:pt x="21062" y="17307"/>
                </a:lnTo>
                <a:lnTo>
                  <a:pt x="21600" y="16547"/>
                </a:lnTo>
                <a:lnTo>
                  <a:pt x="21600" y="15831"/>
                </a:lnTo>
                <a:lnTo>
                  <a:pt x="21600" y="10733"/>
                </a:lnTo>
                <a:lnTo>
                  <a:pt x="21600" y="9525"/>
                </a:lnTo>
                <a:lnTo>
                  <a:pt x="21600" y="8989"/>
                </a:lnTo>
                <a:lnTo>
                  <a:pt x="21434" y="8273"/>
                </a:lnTo>
                <a:lnTo>
                  <a:pt x="21062" y="7737"/>
                </a:lnTo>
                <a:lnTo>
                  <a:pt x="20566" y="7155"/>
                </a:lnTo>
                <a:lnTo>
                  <a:pt x="19903" y="6663"/>
                </a:lnTo>
                <a:lnTo>
                  <a:pt x="19283" y="6306"/>
                </a:lnTo>
                <a:lnTo>
                  <a:pt x="18621" y="6127"/>
                </a:lnTo>
                <a:lnTo>
                  <a:pt x="17752" y="5993"/>
                </a:lnTo>
                <a:close/>
              </a:path>
              <a:path w="21600" h="21600" extrusionOk="0">
                <a:moveTo>
                  <a:pt x="8152" y="3443"/>
                </a:moveTo>
                <a:lnTo>
                  <a:pt x="13862" y="3443"/>
                </a:lnTo>
              </a:path>
              <a:path w="21600" h="21600" extrusionOk="0">
                <a:moveTo>
                  <a:pt x="8152" y="5993"/>
                </a:moveTo>
                <a:lnTo>
                  <a:pt x="13862" y="5993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2544" name="Line 16"/>
          <p:cNvSpPr>
            <a:spLocks noChangeShapeType="1"/>
          </p:cNvSpPr>
          <p:nvPr/>
        </p:nvSpPr>
        <p:spPr bwMode="auto">
          <a:xfrm>
            <a:off x="3981450" y="4148138"/>
            <a:ext cx="3714750" cy="4556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/>
          <p:cNvSpPr>
            <a:spLocks noChangeShapeType="1"/>
          </p:cNvSpPr>
          <p:nvPr/>
        </p:nvSpPr>
        <p:spPr bwMode="auto">
          <a:xfrm flipH="1" flipV="1">
            <a:off x="4800601" y="3257550"/>
            <a:ext cx="2005013" cy="2217738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Oval 22"/>
          <p:cNvSpPr>
            <a:spLocks noChangeArrowheads="1"/>
          </p:cNvSpPr>
          <p:nvPr/>
        </p:nvSpPr>
        <p:spPr bwMode="auto">
          <a:xfrm flipH="1">
            <a:off x="5757864" y="4300539"/>
            <a:ext cx="109537" cy="10953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2552" name="Text Box 24"/>
          <p:cNvSpPr txBox="1">
            <a:spLocks noChangeArrowheads="1"/>
          </p:cNvSpPr>
          <p:nvPr/>
        </p:nvSpPr>
        <p:spPr bwMode="auto">
          <a:xfrm>
            <a:off x="1941514" y="2363788"/>
            <a:ext cx="8218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  <a:latin typeface=".VnTimeH" panose="020B7200000000000000" pitchFamily="34" charset="0"/>
              </a:rPr>
              <a:t>Mét sè h×nh ¶nh vÒ hai h×nh ®èi xøng qua 1 diÓm</a:t>
            </a:r>
          </a:p>
        </p:txBody>
      </p:sp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5494339" y="430371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H" panose="020B7200000000000000" pitchFamily="34" charset="0"/>
              </a:rPr>
              <a:t>o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22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500"/>
                                        <p:tgtEl>
                                          <p:spTgt spid="22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22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5" grpId="0"/>
      <p:bldP spid="22541" grpId="0" animBg="1"/>
      <p:bldP spid="22542" grpId="0" animBg="1"/>
      <p:bldP spid="22544" grpId="0" animBg="1"/>
      <p:bldP spid="22549" grpId="0" animBg="1"/>
      <p:bldP spid="22552" grpId="0"/>
      <p:bldP spid="225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="" xmlns:a16="http://schemas.microsoft.com/office/drawing/2014/main" id="{3EFDF172-329D-44C7-A07C-1ACF629B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49B26-F6B0-4821-84A0-B8103F3AAB3B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35842" name="Picture 2" descr="j02819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6" y="566739"/>
            <a:ext cx="2906713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3" name="Picture 3" descr="j028190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845301" y="2401889"/>
            <a:ext cx="2906713" cy="274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4910138" y="585789"/>
            <a:ext cx="1935162" cy="458152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 flipV="1">
            <a:off x="4910138" y="2401889"/>
            <a:ext cx="1935162" cy="91122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>
            <a:off x="2022475" y="585789"/>
            <a:ext cx="7729538" cy="4562475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Oval 7"/>
          <p:cNvSpPr>
            <a:spLocks noChangeArrowheads="1"/>
          </p:cNvSpPr>
          <p:nvPr/>
        </p:nvSpPr>
        <p:spPr bwMode="auto">
          <a:xfrm flipH="1">
            <a:off x="5815014" y="2805114"/>
            <a:ext cx="109537" cy="10953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5608639" y="285591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H" panose="020B7200000000000000" pitchFamily="34" charset="0"/>
              </a:rPr>
              <a:t>o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5" grpId="0" animBg="1"/>
      <p:bldP spid="35846" grpId="0" animBg="1"/>
      <p:bldP spid="358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3">
            <a:extLst>
              <a:ext uri="{FF2B5EF4-FFF2-40B4-BE49-F238E27FC236}">
                <a16:creationId xmlns="" xmlns:a16="http://schemas.microsoft.com/office/drawing/2014/main" id="{1E85FA7D-BCB0-46E2-B3E6-202695E2C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86384B-A26A-43AF-849C-DAC426EEFD5E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3558" name="Litebulb"/>
          <p:cNvSpPr>
            <a:spLocks noEditPoints="1" noChangeArrowheads="1"/>
          </p:cNvSpPr>
          <p:nvPr/>
        </p:nvSpPr>
        <p:spPr bwMode="auto">
          <a:xfrm>
            <a:off x="2805114" y="685800"/>
            <a:ext cx="2300287" cy="33147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59" name="Litebulb"/>
          <p:cNvSpPr>
            <a:spLocks noEditPoints="1" noChangeArrowheads="1"/>
          </p:cNvSpPr>
          <p:nvPr/>
        </p:nvSpPr>
        <p:spPr bwMode="auto">
          <a:xfrm rot="10800000">
            <a:off x="6775450" y="2198688"/>
            <a:ext cx="2300288" cy="33147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3556 w 21600"/>
              <a:gd name="T13" fmla="*/ 2188 h 21600"/>
              <a:gd name="T14" fmla="*/ 18277 w 21600"/>
              <a:gd name="T15" fmla="*/ 928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0825" y="21723"/>
                </a:moveTo>
                <a:lnTo>
                  <a:pt x="11215" y="21723"/>
                </a:lnTo>
                <a:lnTo>
                  <a:pt x="11552" y="21688"/>
                </a:lnTo>
                <a:lnTo>
                  <a:pt x="11916" y="21617"/>
                </a:lnTo>
                <a:lnTo>
                  <a:pt x="12253" y="21547"/>
                </a:lnTo>
                <a:lnTo>
                  <a:pt x="12617" y="21441"/>
                </a:lnTo>
                <a:lnTo>
                  <a:pt x="12902" y="21317"/>
                </a:lnTo>
                <a:lnTo>
                  <a:pt x="13162" y="21176"/>
                </a:lnTo>
                <a:lnTo>
                  <a:pt x="13396" y="21000"/>
                </a:lnTo>
                <a:lnTo>
                  <a:pt x="13655" y="20841"/>
                </a:lnTo>
                <a:lnTo>
                  <a:pt x="13863" y="20629"/>
                </a:lnTo>
                <a:lnTo>
                  <a:pt x="14045" y="20435"/>
                </a:lnTo>
                <a:lnTo>
                  <a:pt x="14200" y="20223"/>
                </a:lnTo>
                <a:lnTo>
                  <a:pt x="14356" y="19994"/>
                </a:lnTo>
                <a:lnTo>
                  <a:pt x="14460" y="19747"/>
                </a:lnTo>
                <a:lnTo>
                  <a:pt x="14512" y="19482"/>
                </a:lnTo>
                <a:lnTo>
                  <a:pt x="14512" y="19235"/>
                </a:lnTo>
                <a:lnTo>
                  <a:pt x="14512" y="19147"/>
                </a:lnTo>
                <a:lnTo>
                  <a:pt x="14512" y="18900"/>
                </a:lnTo>
                <a:lnTo>
                  <a:pt x="14512" y="18529"/>
                </a:lnTo>
                <a:lnTo>
                  <a:pt x="14512" y="18052"/>
                </a:lnTo>
                <a:lnTo>
                  <a:pt x="14512" y="17505"/>
                </a:lnTo>
                <a:lnTo>
                  <a:pt x="14512" y="16976"/>
                </a:lnTo>
                <a:lnTo>
                  <a:pt x="14512" y="16464"/>
                </a:lnTo>
                <a:lnTo>
                  <a:pt x="14512" y="15952"/>
                </a:lnTo>
                <a:lnTo>
                  <a:pt x="14512" y="15758"/>
                </a:lnTo>
                <a:lnTo>
                  <a:pt x="14616" y="15547"/>
                </a:lnTo>
                <a:lnTo>
                  <a:pt x="14694" y="15352"/>
                </a:lnTo>
                <a:lnTo>
                  <a:pt x="14798" y="15141"/>
                </a:lnTo>
                <a:lnTo>
                  <a:pt x="15161" y="14735"/>
                </a:lnTo>
                <a:lnTo>
                  <a:pt x="15602" y="14329"/>
                </a:lnTo>
                <a:lnTo>
                  <a:pt x="16745" y="13552"/>
                </a:lnTo>
                <a:lnTo>
                  <a:pt x="18043" y="12670"/>
                </a:lnTo>
                <a:lnTo>
                  <a:pt x="18744" y="12194"/>
                </a:lnTo>
                <a:lnTo>
                  <a:pt x="19341" y="11647"/>
                </a:lnTo>
                <a:lnTo>
                  <a:pt x="19938" y="11099"/>
                </a:lnTo>
                <a:lnTo>
                  <a:pt x="20483" y="10464"/>
                </a:lnTo>
                <a:lnTo>
                  <a:pt x="20743" y="10164"/>
                </a:lnTo>
                <a:lnTo>
                  <a:pt x="20950" y="9794"/>
                </a:lnTo>
                <a:lnTo>
                  <a:pt x="21132" y="9441"/>
                </a:lnTo>
                <a:lnTo>
                  <a:pt x="21288" y="9035"/>
                </a:lnTo>
                <a:lnTo>
                  <a:pt x="21444" y="8664"/>
                </a:lnTo>
                <a:lnTo>
                  <a:pt x="21548" y="8223"/>
                </a:lnTo>
                <a:lnTo>
                  <a:pt x="21600" y="7782"/>
                </a:lnTo>
                <a:lnTo>
                  <a:pt x="21600" y="7341"/>
                </a:lnTo>
                <a:lnTo>
                  <a:pt x="21600" y="6935"/>
                </a:lnTo>
                <a:lnTo>
                  <a:pt x="21548" y="6564"/>
                </a:lnTo>
                <a:lnTo>
                  <a:pt x="21496" y="6229"/>
                </a:lnTo>
                <a:lnTo>
                  <a:pt x="21392" y="5858"/>
                </a:lnTo>
                <a:lnTo>
                  <a:pt x="21288" y="5523"/>
                </a:lnTo>
                <a:lnTo>
                  <a:pt x="21132" y="5135"/>
                </a:lnTo>
                <a:lnTo>
                  <a:pt x="20950" y="4800"/>
                </a:lnTo>
                <a:lnTo>
                  <a:pt x="20743" y="4464"/>
                </a:lnTo>
                <a:lnTo>
                  <a:pt x="20535" y="4164"/>
                </a:lnTo>
                <a:lnTo>
                  <a:pt x="20301" y="3847"/>
                </a:lnTo>
                <a:lnTo>
                  <a:pt x="20042" y="3547"/>
                </a:lnTo>
                <a:lnTo>
                  <a:pt x="19782" y="3247"/>
                </a:lnTo>
                <a:lnTo>
                  <a:pt x="19133" y="2664"/>
                </a:lnTo>
                <a:lnTo>
                  <a:pt x="18458" y="2152"/>
                </a:lnTo>
                <a:lnTo>
                  <a:pt x="17705" y="1694"/>
                </a:lnTo>
                <a:lnTo>
                  <a:pt x="16849" y="1252"/>
                </a:lnTo>
                <a:lnTo>
                  <a:pt x="16407" y="1076"/>
                </a:lnTo>
                <a:lnTo>
                  <a:pt x="15940" y="900"/>
                </a:lnTo>
                <a:lnTo>
                  <a:pt x="15499" y="741"/>
                </a:lnTo>
                <a:lnTo>
                  <a:pt x="15057" y="600"/>
                </a:lnTo>
                <a:lnTo>
                  <a:pt x="14564" y="458"/>
                </a:lnTo>
                <a:lnTo>
                  <a:pt x="14045" y="335"/>
                </a:lnTo>
                <a:lnTo>
                  <a:pt x="13500" y="229"/>
                </a:lnTo>
                <a:lnTo>
                  <a:pt x="13006" y="158"/>
                </a:lnTo>
                <a:lnTo>
                  <a:pt x="12461" y="88"/>
                </a:lnTo>
                <a:lnTo>
                  <a:pt x="11968" y="52"/>
                </a:lnTo>
                <a:lnTo>
                  <a:pt x="11423" y="17"/>
                </a:lnTo>
                <a:lnTo>
                  <a:pt x="10825" y="17"/>
                </a:lnTo>
                <a:lnTo>
                  <a:pt x="10254" y="17"/>
                </a:lnTo>
                <a:lnTo>
                  <a:pt x="9709" y="52"/>
                </a:lnTo>
                <a:lnTo>
                  <a:pt x="9216" y="88"/>
                </a:lnTo>
                <a:lnTo>
                  <a:pt x="8671" y="158"/>
                </a:lnTo>
                <a:lnTo>
                  <a:pt x="8177" y="229"/>
                </a:lnTo>
                <a:lnTo>
                  <a:pt x="7632" y="335"/>
                </a:lnTo>
                <a:lnTo>
                  <a:pt x="7113" y="458"/>
                </a:lnTo>
                <a:lnTo>
                  <a:pt x="6620" y="600"/>
                </a:lnTo>
                <a:lnTo>
                  <a:pt x="6178" y="741"/>
                </a:lnTo>
                <a:lnTo>
                  <a:pt x="5737" y="900"/>
                </a:lnTo>
                <a:lnTo>
                  <a:pt x="5270" y="1076"/>
                </a:lnTo>
                <a:lnTo>
                  <a:pt x="4828" y="1252"/>
                </a:lnTo>
                <a:lnTo>
                  <a:pt x="3972" y="1694"/>
                </a:lnTo>
                <a:lnTo>
                  <a:pt x="3219" y="2152"/>
                </a:lnTo>
                <a:lnTo>
                  <a:pt x="2544" y="2664"/>
                </a:lnTo>
                <a:lnTo>
                  <a:pt x="1895" y="3247"/>
                </a:lnTo>
                <a:lnTo>
                  <a:pt x="1635" y="3547"/>
                </a:lnTo>
                <a:lnTo>
                  <a:pt x="1375" y="3847"/>
                </a:lnTo>
                <a:lnTo>
                  <a:pt x="1142" y="4164"/>
                </a:lnTo>
                <a:lnTo>
                  <a:pt x="934" y="4464"/>
                </a:lnTo>
                <a:lnTo>
                  <a:pt x="726" y="4800"/>
                </a:lnTo>
                <a:lnTo>
                  <a:pt x="545" y="5135"/>
                </a:lnTo>
                <a:lnTo>
                  <a:pt x="389" y="5523"/>
                </a:lnTo>
                <a:lnTo>
                  <a:pt x="285" y="5858"/>
                </a:lnTo>
                <a:lnTo>
                  <a:pt x="181" y="6229"/>
                </a:lnTo>
                <a:lnTo>
                  <a:pt x="129" y="6564"/>
                </a:lnTo>
                <a:lnTo>
                  <a:pt x="77" y="6935"/>
                </a:lnTo>
                <a:lnTo>
                  <a:pt x="77" y="7341"/>
                </a:lnTo>
                <a:lnTo>
                  <a:pt x="77" y="7782"/>
                </a:lnTo>
                <a:lnTo>
                  <a:pt x="129" y="8223"/>
                </a:lnTo>
                <a:lnTo>
                  <a:pt x="233" y="8664"/>
                </a:lnTo>
                <a:lnTo>
                  <a:pt x="389" y="9035"/>
                </a:lnTo>
                <a:lnTo>
                  <a:pt x="545" y="9441"/>
                </a:lnTo>
                <a:lnTo>
                  <a:pt x="726" y="9794"/>
                </a:lnTo>
                <a:lnTo>
                  <a:pt x="934" y="10164"/>
                </a:lnTo>
                <a:lnTo>
                  <a:pt x="1194" y="10464"/>
                </a:lnTo>
                <a:lnTo>
                  <a:pt x="1739" y="11099"/>
                </a:lnTo>
                <a:lnTo>
                  <a:pt x="2336" y="11647"/>
                </a:lnTo>
                <a:lnTo>
                  <a:pt x="2933" y="12194"/>
                </a:lnTo>
                <a:lnTo>
                  <a:pt x="3634" y="12670"/>
                </a:lnTo>
                <a:lnTo>
                  <a:pt x="4932" y="13552"/>
                </a:lnTo>
                <a:lnTo>
                  <a:pt x="6075" y="14329"/>
                </a:lnTo>
                <a:lnTo>
                  <a:pt x="6516" y="14735"/>
                </a:lnTo>
                <a:lnTo>
                  <a:pt x="6879" y="15141"/>
                </a:lnTo>
                <a:lnTo>
                  <a:pt x="6983" y="15352"/>
                </a:lnTo>
                <a:lnTo>
                  <a:pt x="7061" y="15547"/>
                </a:lnTo>
                <a:lnTo>
                  <a:pt x="7165" y="15758"/>
                </a:lnTo>
                <a:lnTo>
                  <a:pt x="7165" y="15952"/>
                </a:lnTo>
                <a:lnTo>
                  <a:pt x="7165" y="16464"/>
                </a:lnTo>
                <a:lnTo>
                  <a:pt x="7165" y="16976"/>
                </a:lnTo>
                <a:lnTo>
                  <a:pt x="7165" y="17505"/>
                </a:lnTo>
                <a:lnTo>
                  <a:pt x="7165" y="18052"/>
                </a:lnTo>
                <a:lnTo>
                  <a:pt x="7165" y="18529"/>
                </a:lnTo>
                <a:lnTo>
                  <a:pt x="7165" y="18900"/>
                </a:lnTo>
                <a:lnTo>
                  <a:pt x="7165" y="19147"/>
                </a:lnTo>
                <a:lnTo>
                  <a:pt x="7165" y="19235"/>
                </a:lnTo>
                <a:lnTo>
                  <a:pt x="7165" y="19482"/>
                </a:lnTo>
                <a:lnTo>
                  <a:pt x="7217" y="19747"/>
                </a:lnTo>
                <a:lnTo>
                  <a:pt x="7321" y="19994"/>
                </a:lnTo>
                <a:lnTo>
                  <a:pt x="7476" y="20223"/>
                </a:lnTo>
                <a:lnTo>
                  <a:pt x="7632" y="20435"/>
                </a:lnTo>
                <a:lnTo>
                  <a:pt x="7814" y="20629"/>
                </a:lnTo>
                <a:lnTo>
                  <a:pt x="8022" y="20841"/>
                </a:lnTo>
                <a:lnTo>
                  <a:pt x="8281" y="21000"/>
                </a:lnTo>
                <a:lnTo>
                  <a:pt x="8515" y="21176"/>
                </a:lnTo>
                <a:lnTo>
                  <a:pt x="8775" y="21317"/>
                </a:lnTo>
                <a:lnTo>
                  <a:pt x="9060" y="21441"/>
                </a:lnTo>
                <a:lnTo>
                  <a:pt x="9424" y="21547"/>
                </a:lnTo>
                <a:lnTo>
                  <a:pt x="9761" y="21617"/>
                </a:lnTo>
                <a:lnTo>
                  <a:pt x="10125" y="21688"/>
                </a:lnTo>
                <a:lnTo>
                  <a:pt x="10462" y="21723"/>
                </a:lnTo>
                <a:lnTo>
                  <a:pt x="10825" y="21723"/>
                </a:lnTo>
                <a:close/>
              </a:path>
              <a:path w="21600" h="21600" extrusionOk="0">
                <a:moveTo>
                  <a:pt x="9242" y="14417"/>
                </a:moveTo>
                <a:lnTo>
                  <a:pt x="8541" y="12035"/>
                </a:lnTo>
                <a:lnTo>
                  <a:pt x="7295" y="10129"/>
                </a:lnTo>
                <a:lnTo>
                  <a:pt x="6905" y="9652"/>
                </a:lnTo>
                <a:lnTo>
                  <a:pt x="8541" y="10182"/>
                </a:lnTo>
                <a:lnTo>
                  <a:pt x="9787" y="9547"/>
                </a:lnTo>
                <a:lnTo>
                  <a:pt x="11189" y="10129"/>
                </a:lnTo>
                <a:lnTo>
                  <a:pt x="12279" y="9547"/>
                </a:lnTo>
                <a:lnTo>
                  <a:pt x="13370" y="10076"/>
                </a:lnTo>
                <a:lnTo>
                  <a:pt x="14850" y="9652"/>
                </a:lnTo>
                <a:lnTo>
                  <a:pt x="12902" y="12247"/>
                </a:lnTo>
                <a:lnTo>
                  <a:pt x="12357" y="14417"/>
                </a:lnTo>
                <a:moveTo>
                  <a:pt x="7191" y="15952"/>
                </a:moveTo>
                <a:lnTo>
                  <a:pt x="14512" y="15952"/>
                </a:lnTo>
                <a:lnTo>
                  <a:pt x="14512" y="17064"/>
                </a:lnTo>
                <a:lnTo>
                  <a:pt x="7191" y="17047"/>
                </a:lnTo>
                <a:lnTo>
                  <a:pt x="7191" y="18123"/>
                </a:lnTo>
                <a:lnTo>
                  <a:pt x="14512" y="18158"/>
                </a:lnTo>
                <a:lnTo>
                  <a:pt x="14538" y="19182"/>
                </a:lnTo>
                <a:lnTo>
                  <a:pt x="7217" y="19182"/>
                </a:lnTo>
              </a:path>
            </a:pathLst>
          </a:custGeom>
          <a:solidFill>
            <a:srgbClr val="FFFFCC"/>
          </a:solidFill>
          <a:ln w="571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V="1">
            <a:off x="3962400" y="2198688"/>
            <a:ext cx="3981450" cy="18018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5105400" y="1866900"/>
            <a:ext cx="1670050" cy="268605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2900364" y="1485901"/>
            <a:ext cx="5959475" cy="3281363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 flipH="1">
            <a:off x="5815014" y="3090864"/>
            <a:ext cx="109537" cy="109537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5608639" y="3122613"/>
            <a:ext cx="4413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H" panose="020B7200000000000000" pitchFamily="34" charset="0"/>
              </a:rPr>
              <a:t>o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1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1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0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1000"/>
                                        <p:tgtEl>
                                          <p:spTgt spid="23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animBg="1"/>
      <p:bldP spid="23559" grpId="0" animBg="1"/>
      <p:bldP spid="23560" grpId="0" animBg="1"/>
      <p:bldP spid="23561" grpId="0" animBg="1"/>
      <p:bldP spid="23563" grpId="0" animBg="1"/>
      <p:bldP spid="2356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>
            <a:extLst>
              <a:ext uri="{FF2B5EF4-FFF2-40B4-BE49-F238E27FC236}">
                <a16:creationId xmlns="" xmlns:a16="http://schemas.microsoft.com/office/drawing/2014/main" id="{5711D851-BE50-406B-B290-B206182EB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D8DD07-0908-4837-B934-A28F78610AEA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022475" y="169863"/>
            <a:ext cx="48847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.VnTimeH" panose="020B7200000000000000" pitchFamily="34" charset="0"/>
              </a:rPr>
              <a:t>3.h×nh cã t©m ®èi xøng : 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2232026" y="866776"/>
            <a:ext cx="1774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chemeClr val="accent5"/>
                </a:solidFill>
                <a:latin typeface=".VnTime" panose="020B7200000000000000" pitchFamily="34" charset="0"/>
              </a:rPr>
              <a:t>* Lµm ?3 :</a:t>
            </a:r>
          </a:p>
        </p:txBody>
      </p:sp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849938" y="1295400"/>
            <a:ext cx="2894012" cy="1238250"/>
          </a:xfrm>
          <a:prstGeom prst="flowChartInputOutpu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6438900" y="1295400"/>
            <a:ext cx="1733550" cy="1238250"/>
          </a:xfrm>
          <a:prstGeom prst="line">
            <a:avLst/>
          </a:prstGeom>
          <a:noFill/>
          <a:ln w="28575" cap="rnd">
            <a:solidFill>
              <a:srgbClr val="00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 flipV="1">
            <a:off x="5849938" y="1295400"/>
            <a:ext cx="2894012" cy="1238250"/>
          </a:xfrm>
          <a:prstGeom prst="line">
            <a:avLst/>
          </a:prstGeom>
          <a:noFill/>
          <a:ln w="28575">
            <a:solidFill>
              <a:srgbClr val="66FF66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6705600" y="2038350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11"/>
          <p:cNvSpPr>
            <a:spLocks noChangeShapeType="1"/>
          </p:cNvSpPr>
          <p:nvPr/>
        </p:nvSpPr>
        <p:spPr bwMode="auto">
          <a:xfrm>
            <a:off x="7848600" y="1295400"/>
            <a:ext cx="19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7818438" y="1570038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865938" y="1474788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892925" y="1520825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7605713" y="1985963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7632700" y="2032000"/>
            <a:ext cx="0" cy="247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5946775" y="865188"/>
            <a:ext cx="43973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A</a:t>
            </a: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8747126" y="903288"/>
            <a:ext cx="396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B</a:t>
            </a:r>
          </a:p>
        </p:txBody>
      </p:sp>
      <p:sp>
        <p:nvSpPr>
          <p:cNvPr id="24596" name="Text Box 20"/>
          <p:cNvSpPr txBox="1">
            <a:spLocks noChangeArrowheads="1"/>
          </p:cNvSpPr>
          <p:nvPr/>
        </p:nvSpPr>
        <p:spPr bwMode="auto">
          <a:xfrm>
            <a:off x="8118476" y="2411413"/>
            <a:ext cx="409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C</a:t>
            </a:r>
          </a:p>
        </p:txBody>
      </p:sp>
      <p:sp>
        <p:nvSpPr>
          <p:cNvPr id="24597" name="Text Box 21"/>
          <p:cNvSpPr txBox="1">
            <a:spLocks noChangeArrowheads="1"/>
          </p:cNvSpPr>
          <p:nvPr/>
        </p:nvSpPr>
        <p:spPr bwMode="auto">
          <a:xfrm>
            <a:off x="5453064" y="2427288"/>
            <a:ext cx="4349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D</a:t>
            </a:r>
          </a:p>
        </p:txBody>
      </p:sp>
      <p:sp>
        <p:nvSpPr>
          <p:cNvPr id="24599" name="Text Box 23"/>
          <p:cNvSpPr txBox="1">
            <a:spLocks noChangeArrowheads="1"/>
          </p:cNvSpPr>
          <p:nvPr/>
        </p:nvSpPr>
        <p:spPr bwMode="auto">
          <a:xfrm>
            <a:off x="2520951" y="3105151"/>
            <a:ext cx="6746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O Lµ t©m ®èi xøng cña h×nh b×nh hµnh </a:t>
            </a:r>
            <a:r>
              <a:rPr lang="en-US" altLang="en-US" sz="2800">
                <a:latin typeface=".VnTimeH" panose="020B7200000000000000" pitchFamily="34" charset="0"/>
              </a:rPr>
              <a:t>abcd</a:t>
            </a:r>
          </a:p>
        </p:txBody>
      </p:sp>
      <p:sp>
        <p:nvSpPr>
          <p:cNvPr id="24600" name="Text Box 24"/>
          <p:cNvSpPr txBox="1">
            <a:spLocks noChangeArrowheads="1"/>
          </p:cNvSpPr>
          <p:nvPr/>
        </p:nvSpPr>
        <p:spPr bwMode="auto">
          <a:xfrm>
            <a:off x="2022476" y="3675064"/>
            <a:ext cx="841057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3333FF"/>
                </a:solidFill>
                <a:latin typeface=".VnTime" panose="020B7200000000000000" pitchFamily="34" charset="0"/>
              </a:rPr>
              <a:t>a.</a:t>
            </a:r>
            <a:r>
              <a:rPr lang="en-US" altLang="en-US" sz="2800" b="1" i="1" dirty="0">
                <a:solidFill>
                  <a:srgbClr val="3333FF"/>
                </a:solidFill>
                <a:latin typeface=".VnTimeH" panose="020B7200000000000000" pitchFamily="34" charset="0"/>
              </a:rPr>
              <a:t>®</a:t>
            </a:r>
            <a:r>
              <a:rPr lang="en-US" altLang="en-US" sz="2800" b="1" i="1" dirty="0">
                <a:solidFill>
                  <a:srgbClr val="3333FF"/>
                </a:solidFill>
                <a:latin typeface=".VnTime" panose="020B7200000000000000" pitchFamily="34" charset="0"/>
              </a:rPr>
              <a:t>Þnh nghÜa</a:t>
            </a:r>
            <a:r>
              <a:rPr lang="en-US" altLang="en-US" sz="2800" dirty="0">
                <a:solidFill>
                  <a:srgbClr val="3333FF"/>
                </a:solidFill>
                <a:latin typeface=".VnTime" panose="020B7200000000000000" pitchFamily="34" charset="0"/>
              </a:rPr>
              <a:t> :   </a:t>
            </a:r>
            <a:r>
              <a:rPr lang="en-US" altLang="en-US" sz="2800" dirty="0">
                <a:latin typeface=".VnTimeH" panose="020B7200000000000000" pitchFamily="34" charset="0"/>
              </a:rPr>
              <a:t>®</a:t>
            </a:r>
            <a:r>
              <a:rPr lang="en-US" altLang="en-US" sz="2800" dirty="0">
                <a:latin typeface=".VnTime" panose="020B7200000000000000" pitchFamily="34" charset="0"/>
              </a:rPr>
              <a:t>iÓm </a:t>
            </a:r>
            <a:r>
              <a:rPr lang="en-US" altLang="en-US" sz="2800" dirty="0">
                <a:latin typeface=".VnTimeH" panose="020B7200000000000000" pitchFamily="34" charset="0"/>
              </a:rPr>
              <a:t>o</a:t>
            </a:r>
            <a:r>
              <a:rPr lang="en-US" altLang="en-US" sz="2800" dirty="0">
                <a:latin typeface=".VnTime" panose="020B7200000000000000" pitchFamily="34" charset="0"/>
              </a:rPr>
              <a:t> gäi  lµ t©m ®èi xøng cña h×nh </a:t>
            </a:r>
            <a:r>
              <a:rPr lang="en-US" altLang="en-US" sz="2800" dirty="0">
                <a:latin typeface=".VnTimeH" panose="020B7200000000000000" pitchFamily="34" charset="0"/>
              </a:rPr>
              <a:t>h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nªó ®iÓm ®èi xøng víi mçi ®iÓm thuéc h×nh </a:t>
            </a:r>
            <a:r>
              <a:rPr lang="en-US" altLang="en-US" sz="2800" dirty="0">
                <a:latin typeface=".VnTimeH" panose="020B7200000000000000" pitchFamily="34" charset="0"/>
              </a:rPr>
              <a:t>h</a:t>
            </a:r>
            <a:r>
              <a:rPr lang="en-US" altLang="en-US" sz="2800" dirty="0">
                <a:latin typeface=".VnTime" panose="020B7200000000000000" pitchFamily="34" charset="0"/>
              </a:rPr>
              <a:t>  qua  ®iÓm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 </a:t>
            </a:r>
            <a:r>
              <a:rPr lang="en-US" altLang="en-US" sz="2800" dirty="0">
                <a:latin typeface=".VnTimeH" panose="020B7200000000000000" pitchFamily="34" charset="0"/>
              </a:rPr>
              <a:t>o</a:t>
            </a:r>
            <a:r>
              <a:rPr lang="en-US" altLang="en-US" sz="2800" dirty="0">
                <a:latin typeface=".VnTime" panose="020B7200000000000000" pitchFamily="34" charset="0"/>
              </a:rPr>
              <a:t> còng thuéc h×nh </a:t>
            </a:r>
            <a:r>
              <a:rPr lang="en-US" altLang="en-US" sz="2800" dirty="0">
                <a:latin typeface=".VnTimeH" panose="020B7200000000000000" pitchFamily="34" charset="0"/>
              </a:rPr>
              <a:t>h</a:t>
            </a:r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7108826" y="1431926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H" panose="020B7200000000000000" pitchFamily="34" charset="0"/>
              </a:rPr>
              <a:t>o</a:t>
            </a:r>
          </a:p>
        </p:txBody>
      </p:sp>
      <p:sp>
        <p:nvSpPr>
          <p:cNvPr id="24602" name="Oval 26"/>
          <p:cNvSpPr>
            <a:spLocks noChangeArrowheads="1"/>
          </p:cNvSpPr>
          <p:nvPr/>
        </p:nvSpPr>
        <p:spPr bwMode="auto">
          <a:xfrm flipH="1">
            <a:off x="7251701" y="1865314"/>
            <a:ext cx="92075" cy="92075"/>
          </a:xfrm>
          <a:prstGeom prst="ellipse">
            <a:avLst/>
          </a:prstGeom>
          <a:solidFill>
            <a:srgbClr val="00FF00"/>
          </a:solidFill>
          <a:ln w="9525">
            <a:solidFill>
              <a:srgbClr val="00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24603" name="Text Box 27"/>
          <p:cNvSpPr txBox="1">
            <a:spLocks noChangeArrowheads="1"/>
          </p:cNvSpPr>
          <p:nvPr/>
        </p:nvSpPr>
        <p:spPr bwMode="auto">
          <a:xfrm>
            <a:off x="2101851" y="4970463"/>
            <a:ext cx="23987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3333FF"/>
                </a:solidFill>
                <a:latin typeface=".VnTime" panose="020B7200000000000000" pitchFamily="34" charset="0"/>
              </a:rPr>
              <a:t>b</a:t>
            </a:r>
            <a:r>
              <a:rPr lang="en-US" altLang="en-US" sz="2800" b="1" i="1" dirty="0">
                <a:solidFill>
                  <a:srgbClr val="3333FF"/>
                </a:solidFill>
                <a:latin typeface=".VnTime" panose="020B7200000000000000" pitchFamily="34" charset="0"/>
              </a:rPr>
              <a:t>.</a:t>
            </a:r>
            <a:r>
              <a:rPr lang="en-US" altLang="en-US" sz="2800" b="1" i="1" dirty="0">
                <a:solidFill>
                  <a:srgbClr val="3333FF"/>
                </a:solidFill>
                <a:latin typeface=".VnTimeH" panose="020B7200000000000000" pitchFamily="34" charset="0"/>
              </a:rPr>
              <a:t>®</a:t>
            </a:r>
            <a:r>
              <a:rPr lang="en-US" altLang="en-US" sz="2800" b="1" i="1" dirty="0">
                <a:solidFill>
                  <a:srgbClr val="3333FF"/>
                </a:solidFill>
                <a:latin typeface=".VnTime" panose="020B7200000000000000" pitchFamily="34" charset="0"/>
              </a:rPr>
              <a:t>Þnh lÝ</a:t>
            </a:r>
            <a:r>
              <a:rPr lang="en-US" altLang="en-US" sz="2800" dirty="0">
                <a:solidFill>
                  <a:srgbClr val="3333FF"/>
                </a:solidFill>
                <a:latin typeface=".VnTime" panose="020B7200000000000000" pitchFamily="34" charset="0"/>
              </a:rPr>
              <a:t> </a:t>
            </a:r>
            <a:r>
              <a:rPr lang="en-US" altLang="en-US" sz="2800" dirty="0">
                <a:latin typeface=".VnTime" panose="020B7200000000000000" pitchFamily="34" charset="0"/>
                <a:sym typeface="Wingdings" panose="05000000000000000000" pitchFamily="2" charset="2"/>
              </a:rPr>
              <a:t>( sgk)</a:t>
            </a:r>
            <a:endParaRPr lang="en-US" altLang="en-US" sz="2800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45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24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4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5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8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245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246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246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3" grpId="0" animBg="1"/>
      <p:bldP spid="24584" grpId="0" animBg="1"/>
      <p:bldP spid="24585" grpId="0" animBg="1"/>
      <p:bldP spid="24589" grpId="0" animBg="1"/>
      <p:bldP spid="24590" grpId="0" animBg="1"/>
      <p:bldP spid="24591" grpId="0" animBg="1"/>
      <p:bldP spid="24592" grpId="0" animBg="1"/>
      <p:bldP spid="24593" grpId="0" animBg="1"/>
      <p:bldP spid="246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="" xmlns:a16="http://schemas.microsoft.com/office/drawing/2014/main" id="{B88AEFD4-0F54-4D31-84C2-4FCB6F6F9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EC29A2-4166-4E8D-814C-25CFF76BA606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1803400" y="284163"/>
            <a:ext cx="8445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H" panose="020B7200000000000000" pitchFamily="34" charset="0"/>
              </a:rPr>
              <a:t>Mét sè h×nh ¶nh cña h×nh cã t©m ®èi xøng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5486400" y="1123950"/>
            <a:ext cx="3829050" cy="2076450"/>
          </a:xfrm>
          <a:prstGeom prst="ellipse">
            <a:avLst/>
          </a:prstGeom>
          <a:solidFill>
            <a:srgbClr val="00FF00"/>
          </a:solidFill>
          <a:ln w="15875">
            <a:solidFill>
              <a:srgbClr val="FF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 flipH="1">
            <a:off x="7385050" y="2100264"/>
            <a:ext cx="109538" cy="1095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32780" name="AutoShape 12"/>
          <p:cNvSpPr>
            <a:spLocks noChangeArrowheads="1"/>
          </p:cNvSpPr>
          <p:nvPr/>
        </p:nvSpPr>
        <p:spPr bwMode="auto">
          <a:xfrm>
            <a:off x="2419351" y="3567113"/>
            <a:ext cx="2741613" cy="2741612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9525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  <p:sp>
        <p:nvSpPr>
          <p:cNvPr id="32782" name="Rectangle 14"/>
          <p:cNvSpPr>
            <a:spLocks noChangeArrowheads="1"/>
          </p:cNvSpPr>
          <p:nvPr/>
        </p:nvSpPr>
        <p:spPr bwMode="auto">
          <a:xfrm>
            <a:off x="2586038" y="1120775"/>
            <a:ext cx="2286000" cy="2286000"/>
          </a:xfrm>
          <a:prstGeom prst="rect">
            <a:avLst/>
          </a:prstGeom>
          <a:gradFill rotWithShape="1">
            <a:gsLst>
              <a:gs pos="0">
                <a:srgbClr val="DCEBF5"/>
              </a:gs>
              <a:gs pos="8000">
                <a:srgbClr val="83A7C3"/>
              </a:gs>
              <a:gs pos="13000">
                <a:srgbClr val="768FB9"/>
              </a:gs>
              <a:gs pos="21001">
                <a:srgbClr val="83A7C3"/>
              </a:gs>
              <a:gs pos="52000">
                <a:srgbClr val="FFFFFF"/>
              </a:gs>
              <a:gs pos="56000">
                <a:srgbClr val="9C6563"/>
              </a:gs>
              <a:gs pos="58000">
                <a:srgbClr val="80302D"/>
              </a:gs>
              <a:gs pos="71001">
                <a:srgbClr val="C0524E"/>
              </a:gs>
              <a:gs pos="94000">
                <a:srgbClr val="EBDAD4"/>
              </a:gs>
              <a:gs pos="100000">
                <a:srgbClr val="55261C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pic>
        <p:nvPicPr>
          <p:cNvPr id="32783" name="Picture 15" descr="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9864" y="3652838"/>
            <a:ext cx="2359025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4" name="Oval 16"/>
          <p:cNvSpPr>
            <a:spLocks noChangeArrowheads="1"/>
          </p:cNvSpPr>
          <p:nvPr/>
        </p:nvSpPr>
        <p:spPr bwMode="auto">
          <a:xfrm flipH="1">
            <a:off x="3716339" y="4889500"/>
            <a:ext cx="109537" cy="109538"/>
          </a:xfrm>
          <a:prstGeom prst="ellipse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FFFF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80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10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20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10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/>
      <p:bldP spid="32782" grpId="0" animBg="1"/>
      <p:bldP spid="3278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="" xmlns:a16="http://schemas.microsoft.com/office/drawing/2014/main" id="{DC5B574A-4109-4FCC-8B5B-EEED250CA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68FC9C-E225-4233-A273-04D37A18FF26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870075" y="455613"/>
            <a:ext cx="26558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solidFill>
                  <a:srgbClr val="FF0000"/>
                </a:solidFill>
                <a:latin typeface=".VnTimeH" panose="020B7200000000000000" pitchFamily="34" charset="0"/>
              </a:rPr>
              <a:t>4 .luyÖn tËp :</a:t>
            </a:r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2327276" y="895350"/>
            <a:ext cx="68929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*</a:t>
            </a:r>
            <a:r>
              <a:rPr lang="en-US" altLang="en-US" sz="2800" b="1" u="sng" dirty="0">
                <a:solidFill>
                  <a:srgbClr val="3333FF"/>
                </a:solidFill>
                <a:latin typeface=".VnTimeH" panose="020B7200000000000000" pitchFamily="34" charset="0"/>
              </a:rPr>
              <a:t>b</a:t>
            </a:r>
            <a:r>
              <a:rPr lang="en-US" altLang="en-US" sz="2800" b="1" u="sng" dirty="0">
                <a:solidFill>
                  <a:srgbClr val="3333FF"/>
                </a:solidFill>
                <a:latin typeface=".VnTime" panose="020B7200000000000000" pitchFamily="34" charset="0"/>
              </a:rPr>
              <a:t>µi1</a:t>
            </a:r>
            <a:r>
              <a:rPr lang="en-US" altLang="en-US" sz="2800" dirty="0">
                <a:latin typeface=".VnTime" panose="020B7200000000000000" pitchFamily="34" charset="0"/>
              </a:rPr>
              <a:t> : </a:t>
            </a:r>
            <a:r>
              <a:rPr lang="en-US" altLang="en-US" sz="2800" dirty="0">
                <a:latin typeface=".VnTimeH" panose="020B7200000000000000" pitchFamily="34" charset="0"/>
              </a:rPr>
              <a:t>c</a:t>
            </a:r>
            <a:r>
              <a:rPr lang="en-US" altLang="en-US" sz="2800" dirty="0">
                <a:latin typeface=".VnTime" panose="020B7200000000000000" pitchFamily="34" charset="0"/>
              </a:rPr>
              <a:t>¸c ch÷ c¸i in hoa sau ch÷ nµo cã t©m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 ®èi xøng :</a:t>
            </a: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441576" y="1865314"/>
            <a:ext cx="466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s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222626" y="186213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n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4137026" y="1843089"/>
            <a:ext cx="49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e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013326" y="184308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v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94376" y="184308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x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689726" y="1843089"/>
            <a:ext cx="550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h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7546976" y="1843089"/>
            <a:ext cx="49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t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8385176" y="1843089"/>
            <a:ext cx="3540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i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9090026" y="1824039"/>
            <a:ext cx="493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z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9710739" y="1843089"/>
            <a:ext cx="6365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>
                <a:solidFill>
                  <a:srgbClr val="66FF66"/>
                </a:solidFill>
                <a:latin typeface=".VnTimeH" panose="020B7200000000000000" pitchFamily="34" charset="0"/>
              </a:rPr>
              <a:t>m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2349501" y="2686051"/>
            <a:ext cx="594201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.VnTime" panose="020B7200000000000000" pitchFamily="34" charset="0"/>
              </a:rPr>
              <a:t>*</a:t>
            </a:r>
            <a:r>
              <a:rPr lang="en-US" altLang="en-US" sz="2800" b="1" u="sng" dirty="0">
                <a:solidFill>
                  <a:srgbClr val="3333FF"/>
                </a:solidFill>
                <a:latin typeface=".VnTimeH" panose="020B7200000000000000" pitchFamily="34" charset="0"/>
              </a:rPr>
              <a:t>b</a:t>
            </a:r>
            <a:r>
              <a:rPr lang="en-US" altLang="en-US" sz="2800" b="1" u="sng" dirty="0">
                <a:solidFill>
                  <a:srgbClr val="3333FF"/>
                </a:solidFill>
                <a:latin typeface=".VnTime" panose="020B7200000000000000" pitchFamily="34" charset="0"/>
              </a:rPr>
              <a:t>µi 2</a:t>
            </a:r>
            <a:r>
              <a:rPr lang="en-US" altLang="en-US" sz="2800" dirty="0">
                <a:latin typeface=".VnTime" panose="020B7200000000000000" pitchFamily="34" charset="0"/>
              </a:rPr>
              <a:t>: </a:t>
            </a:r>
            <a:r>
              <a:rPr lang="en-US" altLang="en-US" sz="2800" dirty="0">
                <a:latin typeface=".VnTimeH" panose="020B7200000000000000" pitchFamily="34" charset="0"/>
              </a:rPr>
              <a:t>c</a:t>
            </a:r>
            <a:r>
              <a:rPr lang="en-US" altLang="en-US" sz="2800" dirty="0">
                <a:latin typeface=".VnTime" panose="020B7200000000000000" pitchFamily="34" charset="0"/>
              </a:rPr>
              <a:t>¸c mÖnh ®Ò sau ®óng hay sai : 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2387601" y="3140075"/>
            <a:ext cx="5395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33"/>
                </a:solidFill>
                <a:latin typeface=".VnTime" panose="020B7200000000000000" pitchFamily="34" charset="0"/>
              </a:rPr>
              <a:t>a</a:t>
            </a:r>
            <a:r>
              <a:rPr lang="en-US" altLang="en-US" sz="2800">
                <a:latin typeface=".VnTimeH" panose="020B7200000000000000" pitchFamily="34" charset="0"/>
              </a:rPr>
              <a:t>.   ®</a:t>
            </a:r>
            <a:r>
              <a:rPr lang="en-US" altLang="en-US" sz="2800">
                <a:latin typeface=".VnTime" panose="020B7200000000000000" pitchFamily="34" charset="0"/>
              </a:rPr>
              <a:t>o¹n th¼ng cã mét t©m ®èi xøng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2349501" y="3640139"/>
            <a:ext cx="56991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33"/>
                </a:solidFill>
                <a:latin typeface=".VnTime" panose="020B7200000000000000" pitchFamily="34" charset="0"/>
              </a:rPr>
              <a:t>b</a:t>
            </a:r>
            <a:r>
              <a:rPr lang="en-US" altLang="en-US" sz="2800">
                <a:latin typeface=".VnTime" panose="020B7200000000000000" pitchFamily="34" charset="0"/>
              </a:rPr>
              <a:t>.   Tam gi¸c ®Òu cã mét t©m ®èi xøng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2273301" y="4130675"/>
            <a:ext cx="63341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66FF33"/>
                </a:solidFill>
                <a:latin typeface=".VnTime" panose="020B7200000000000000" pitchFamily="34" charset="0"/>
              </a:rPr>
              <a:t> </a:t>
            </a:r>
            <a:r>
              <a:rPr lang="en-US" altLang="en-US">
                <a:solidFill>
                  <a:srgbClr val="66FF33"/>
                </a:solidFill>
                <a:latin typeface=".VnTime" panose="020B7200000000000000" pitchFamily="34" charset="0"/>
              </a:rPr>
              <a:t>c</a:t>
            </a:r>
            <a:r>
              <a:rPr lang="en-US" altLang="en-US" sz="2800">
                <a:latin typeface=".VnTime" panose="020B7200000000000000" pitchFamily="34" charset="0"/>
              </a:rPr>
              <a:t>.   </a:t>
            </a:r>
            <a:r>
              <a:rPr lang="en-US" altLang="en-US" sz="2800">
                <a:latin typeface=".VnTimeH" panose="020B7200000000000000" pitchFamily="34" charset="0"/>
              </a:rPr>
              <a:t>®ư</a:t>
            </a:r>
            <a:r>
              <a:rPr lang="en-US" altLang="en-US" sz="2800">
                <a:latin typeface=".VnTime" panose="020B7200000000000000" pitchFamily="34" charset="0"/>
              </a:rPr>
              <a:t>­êng th¼ng cã v« sè t©m ®èi xøng    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2330451" y="4592639"/>
            <a:ext cx="65452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66FF33"/>
                </a:solidFill>
                <a:latin typeface=".VnTime" panose="020B7200000000000000" pitchFamily="34" charset="0"/>
              </a:rPr>
              <a:t>d</a:t>
            </a:r>
            <a:r>
              <a:rPr lang="en-US" altLang="en-US" sz="2800">
                <a:latin typeface=".VnTime" panose="020B7200000000000000" pitchFamily="34" charset="0"/>
              </a:rPr>
              <a:t>.   Hai tam gi¸c ®èi xøng víi nhau qua mét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latin typeface=".VnTime" panose="020B7200000000000000" pitchFamily="34" charset="0"/>
              </a:rPr>
              <a:t>®iÓm th× cã chu vi b»ng nhau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8005764" y="32004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TimeH" panose="020B7200000000000000" pitchFamily="34" charset="0"/>
              </a:rPr>
              <a:t>®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8177214" y="3681414"/>
            <a:ext cx="4095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3333FF"/>
                </a:solidFill>
                <a:latin typeface=".VnTimeH" panose="020B7200000000000000" pitchFamily="34" charset="0"/>
              </a:rPr>
              <a:t>s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8293101" y="413385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TimeH" panose="020B7200000000000000" pitchFamily="34" charset="0"/>
              </a:rPr>
              <a:t>®</a:t>
            </a:r>
          </a:p>
        </p:txBody>
      </p:sp>
      <p:sp>
        <p:nvSpPr>
          <p:cNvPr id="25627" name="Text Box 27"/>
          <p:cNvSpPr txBox="1">
            <a:spLocks noChangeArrowheads="1"/>
          </p:cNvSpPr>
          <p:nvPr/>
        </p:nvSpPr>
        <p:spPr bwMode="auto">
          <a:xfrm>
            <a:off x="6751639" y="5121276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FF0000"/>
                </a:solidFill>
                <a:latin typeface=".VnTimeH" panose="020B7200000000000000" pitchFamily="34" charset="0"/>
              </a:rPr>
              <a:t>®</a:t>
            </a:r>
          </a:p>
        </p:txBody>
      </p:sp>
      <p:sp>
        <p:nvSpPr>
          <p:cNvPr id="25630" name="Text Box 30"/>
          <p:cNvSpPr txBox="1">
            <a:spLocks noChangeArrowheads="1"/>
          </p:cNvSpPr>
          <p:nvPr/>
        </p:nvSpPr>
        <p:spPr bwMode="auto">
          <a:xfrm>
            <a:off x="2368551" y="5468938"/>
            <a:ext cx="53752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>
                <a:solidFill>
                  <a:srgbClr val="66FF66"/>
                </a:solidFill>
                <a:latin typeface=".VnTime" panose="020B7200000000000000" pitchFamily="34" charset="0"/>
              </a:rPr>
              <a:t>e</a:t>
            </a:r>
            <a:r>
              <a:rPr lang="en-US" altLang="en-US" sz="2800">
                <a:latin typeface=".VnTime" panose="020B7200000000000000" pitchFamily="34" charset="0"/>
              </a:rPr>
              <a:t>. </a:t>
            </a:r>
            <a:r>
              <a:rPr lang="en-US" altLang="en-US" sz="2800">
                <a:latin typeface=".VnTimeH" panose="020B7200000000000000" pitchFamily="34" charset="0"/>
              </a:rPr>
              <a:t>®</a:t>
            </a:r>
            <a:r>
              <a:rPr lang="en-US" altLang="en-US" sz="2800">
                <a:latin typeface=".VnTime" panose="020B7200000000000000" pitchFamily="34" charset="0"/>
              </a:rPr>
              <a:t>­êng trßn cã v« sè t©m ®èi xøng</a:t>
            </a:r>
          </a:p>
        </p:txBody>
      </p:sp>
      <p:sp>
        <p:nvSpPr>
          <p:cNvPr id="25631" name="Text Box 31"/>
          <p:cNvSpPr txBox="1">
            <a:spLocks noChangeArrowheads="1"/>
          </p:cNvSpPr>
          <p:nvPr/>
        </p:nvSpPr>
        <p:spPr bwMode="auto">
          <a:xfrm>
            <a:off x="7861301" y="5384800"/>
            <a:ext cx="4095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solidFill>
                  <a:srgbClr val="3333FF"/>
                </a:solidFill>
                <a:latin typeface=".VnTimeH" panose="020B7200000000000000" pitchFamily="34" charset="0"/>
              </a:rPr>
              <a:t>s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6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256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80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80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80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4" dur="8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5" dur="8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8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256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4" dur="80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5" dur="80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80"/>
                                        <p:tgtEl>
                                          <p:spTgt spid="256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1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2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3" dur="80"/>
                                        <p:tgtEl>
                                          <p:spTgt spid="256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8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3" dur="10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8" dur="10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3" dur="20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5" grpId="0"/>
      <p:bldP spid="25608" grpId="0"/>
      <p:bldP spid="25609" grpId="0"/>
      <p:bldP spid="25610" grpId="0"/>
      <p:bldP spid="25610" grpId="1"/>
      <p:bldP spid="25611" grpId="0"/>
      <p:bldP spid="25611" grpId="1"/>
      <p:bldP spid="25612" grpId="0"/>
      <p:bldP spid="25613" grpId="0"/>
      <p:bldP spid="25614" grpId="0"/>
      <p:bldP spid="25614" grpId="1"/>
      <p:bldP spid="25615" grpId="0"/>
      <p:bldP spid="25616" grpId="0"/>
      <p:bldP spid="25617" grpId="0"/>
      <p:bldP spid="25617" grpId="1"/>
      <p:bldP spid="25618" grpId="0"/>
      <p:bldP spid="25619" grpId="0"/>
      <p:bldP spid="25620" grpId="0"/>
      <p:bldP spid="25621" grpId="0"/>
      <p:bldP spid="25622" grpId="0"/>
      <p:bldP spid="25623" grpId="0"/>
      <p:bldP spid="25625" grpId="0"/>
      <p:bldP spid="25626" grpId="0"/>
      <p:bldP spid="25627" grpId="0"/>
      <p:bldP spid="25630" grpId="0"/>
      <p:bldP spid="25631" grpId="0"/>
    </p:bldLst>
  </p:timing>
</p:sld>
</file>

<file path=ppt/theme/theme1.xml><?xml version="1.0" encoding="utf-8"?>
<a:theme xmlns:a="http://schemas.openxmlformats.org/drawingml/2006/main" name="Map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459</TotalTime>
  <Words>636</Words>
  <Application>Microsoft Office PowerPoint</Application>
  <PresentationFormat>Widescreen</PresentationFormat>
  <Paragraphs>103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.VnTime</vt:lpstr>
      <vt:lpstr>.VnTimeH</vt:lpstr>
      <vt:lpstr>Arial</vt:lpstr>
      <vt:lpstr>Calibri</vt:lpstr>
      <vt:lpstr>Calibri Light</vt:lpstr>
      <vt:lpstr>Symbol</vt:lpstr>
      <vt:lpstr>Wingdings</vt:lpstr>
      <vt:lpstr>Maple</vt:lpstr>
      <vt:lpstr>Equation</vt:lpstr>
      <vt:lpstr>Nhắc lại kiến thức cũ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Tr­êng THCS thcs   kiÒuphó - hµ t©y</dc:title>
  <dc:creator>*</dc:creator>
  <cp:lastModifiedBy>Hchoats2020@gmail.com</cp:lastModifiedBy>
  <cp:revision>75</cp:revision>
  <dcterms:created xsi:type="dcterms:W3CDTF">2007-10-15T01:41:36Z</dcterms:created>
  <dcterms:modified xsi:type="dcterms:W3CDTF">2021-09-01T14:24:11Z</dcterms:modified>
</cp:coreProperties>
</file>